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4"/>
  </p:sldMasterIdLst>
  <p:notesMasterIdLst>
    <p:notesMasterId r:id="rId30"/>
  </p:notesMasterIdLst>
  <p:sldIdLst>
    <p:sldId id="263" r:id="rId5"/>
    <p:sldId id="940" r:id="rId6"/>
    <p:sldId id="867" r:id="rId7"/>
    <p:sldId id="5160" r:id="rId8"/>
    <p:sldId id="5161" r:id="rId9"/>
    <p:sldId id="864" r:id="rId10"/>
    <p:sldId id="256" r:id="rId11"/>
    <p:sldId id="5130" r:id="rId12"/>
    <p:sldId id="257" r:id="rId13"/>
    <p:sldId id="5157" r:id="rId14"/>
    <p:sldId id="931" r:id="rId15"/>
    <p:sldId id="746" r:id="rId16"/>
    <p:sldId id="283" r:id="rId17"/>
    <p:sldId id="945" r:id="rId18"/>
    <p:sldId id="275" r:id="rId19"/>
    <p:sldId id="5158" r:id="rId20"/>
    <p:sldId id="5159" r:id="rId21"/>
    <p:sldId id="5165" r:id="rId22"/>
    <p:sldId id="5162" r:id="rId23"/>
    <p:sldId id="5164" r:id="rId24"/>
    <p:sldId id="312" r:id="rId25"/>
    <p:sldId id="314" r:id="rId26"/>
    <p:sldId id="318" r:id="rId27"/>
    <p:sldId id="274" r:id="rId28"/>
    <p:sldId id="5126" r:id="rId29"/>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A6"/>
    <a:srgbClr val="E6F0F8"/>
    <a:srgbClr val="50555A"/>
    <a:srgbClr val="0569B9"/>
    <a:srgbClr val="001E69"/>
    <a:srgbClr val="823278"/>
    <a:srgbClr val="DC281E"/>
    <a:srgbClr val="FF641E"/>
    <a:srgbClr val="C8AA78"/>
    <a:srgbClr val="FFD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496666-C967-B937-C67E-95BA3BC8CDD6}" v="30" dt="2026-09-08T11:09:33.0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47" autoAdjust="0"/>
    <p:restoredTop sz="44160" autoAdjust="0"/>
  </p:normalViewPr>
  <p:slideViewPr>
    <p:cSldViewPr snapToGrid="0" showGuides="1">
      <p:cViewPr varScale="1">
        <p:scale>
          <a:sx n="49" d="100"/>
          <a:sy n="49" d="100"/>
        </p:scale>
        <p:origin x="2268" y="36"/>
      </p:cViewPr>
      <p:guideLst/>
    </p:cSldViewPr>
  </p:slideViewPr>
  <p:outlineViewPr>
    <p:cViewPr>
      <p:scale>
        <a:sx n="33" d="100"/>
        <a:sy n="33" d="100"/>
      </p:scale>
      <p:origin x="0" y="-302240"/>
    </p:cViewPr>
  </p:outlineViewPr>
  <p:notesTextViewPr>
    <p:cViewPr>
      <p:scale>
        <a:sx n="3" d="2"/>
        <a:sy n="3" d="2"/>
      </p:scale>
      <p:origin x="0" y="0"/>
    </p:cViewPr>
  </p:notesTextViewPr>
  <p:sorterViewPr>
    <p:cViewPr varScale="1">
      <p:scale>
        <a:sx n="1" d="1"/>
        <a:sy n="1" d="1"/>
      </p:scale>
      <p:origin x="0" y="-2900"/>
    </p:cViewPr>
  </p:sorterViewPr>
  <p:notesViewPr>
    <p:cSldViewPr snapToGrid="0" showGuides="1">
      <p:cViewPr varScale="1">
        <p:scale>
          <a:sx n="99" d="100"/>
          <a:sy n="99" d="100"/>
        </p:scale>
        <p:origin x="-349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A3B64D-C96A-43DB-B00B-DC8FDF1ACF1D}"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IE"/>
        </a:p>
      </dgm:t>
    </dgm:pt>
    <dgm:pt modelId="{6561EA8D-1E17-4011-9412-08BA3D0E17C9}">
      <dgm:prSet phldrT="[Text]"/>
      <dgm:spPr/>
      <dgm:t>
        <a:bodyPr/>
        <a:lstStyle/>
        <a:p>
          <a:r>
            <a:rPr lang="en-IE" dirty="0"/>
            <a:t>Trinity Careers Service</a:t>
          </a:r>
        </a:p>
      </dgm:t>
    </dgm:pt>
    <dgm:pt modelId="{E46C4784-38FF-4331-BCCE-603FC1B7BDDE}" type="parTrans" cxnId="{D7782B82-F1CB-49FE-B70C-D3C7502B0B01}">
      <dgm:prSet/>
      <dgm:spPr/>
      <dgm:t>
        <a:bodyPr/>
        <a:lstStyle/>
        <a:p>
          <a:endParaRPr lang="en-IE"/>
        </a:p>
      </dgm:t>
    </dgm:pt>
    <dgm:pt modelId="{89CC00E0-6113-415F-99EA-B62ABB6ACFB7}" type="sibTrans" cxnId="{D7782B82-F1CB-49FE-B70C-D3C7502B0B01}">
      <dgm:prSet/>
      <dgm:spPr/>
      <dgm:t>
        <a:bodyPr/>
        <a:lstStyle/>
        <a:p>
          <a:endParaRPr lang="en-IE"/>
        </a:p>
      </dgm:t>
    </dgm:pt>
    <dgm:pt modelId="{0375FD75-8DB7-4E04-B86B-602DA410EA65}">
      <dgm:prSet phldrT="[Text]"/>
      <dgm:spPr/>
      <dgm:t>
        <a:bodyPr/>
        <a:lstStyle/>
        <a:p>
          <a:r>
            <a:rPr lang="en-IE" dirty="0"/>
            <a:t>Trinity  Business School </a:t>
          </a:r>
        </a:p>
        <a:p>
          <a:r>
            <a:rPr lang="en-IE" dirty="0"/>
            <a:t>Careers &amp; Community Team</a:t>
          </a:r>
          <a:br>
            <a:rPr lang="en-IE" dirty="0"/>
          </a:br>
          <a:endParaRPr lang="en-IE" dirty="0"/>
        </a:p>
      </dgm:t>
    </dgm:pt>
    <dgm:pt modelId="{07D17967-DCA8-4344-AB69-4072B1AB336A}" type="parTrans" cxnId="{140F86EF-A76E-420B-996F-EB8A1A490A0D}">
      <dgm:prSet/>
      <dgm:spPr/>
      <dgm:t>
        <a:bodyPr/>
        <a:lstStyle/>
        <a:p>
          <a:endParaRPr lang="en-IE"/>
        </a:p>
      </dgm:t>
    </dgm:pt>
    <dgm:pt modelId="{74419F2F-7962-4383-8D4B-236F883E9C2F}" type="sibTrans" cxnId="{140F86EF-A76E-420B-996F-EB8A1A490A0D}">
      <dgm:prSet/>
      <dgm:spPr/>
      <dgm:t>
        <a:bodyPr/>
        <a:lstStyle/>
        <a:p>
          <a:endParaRPr lang="en-IE"/>
        </a:p>
      </dgm:t>
    </dgm:pt>
    <dgm:pt modelId="{4D0C6BBA-918C-4F03-9A53-EC12B06BBF2C}" type="pres">
      <dgm:prSet presAssocID="{34A3B64D-C96A-43DB-B00B-DC8FDF1ACF1D}" presName="Name0" presStyleCnt="0">
        <dgm:presLayoutVars>
          <dgm:dir/>
          <dgm:resizeHandles val="exact"/>
        </dgm:presLayoutVars>
      </dgm:prSet>
      <dgm:spPr/>
    </dgm:pt>
    <dgm:pt modelId="{95826AC4-94D3-4258-A145-B3C3AD9B522B}" type="pres">
      <dgm:prSet presAssocID="{6561EA8D-1E17-4011-9412-08BA3D0E17C9}" presName="node" presStyleLbl="node1" presStyleIdx="0" presStyleCnt="2">
        <dgm:presLayoutVars>
          <dgm:bulletEnabled val="1"/>
        </dgm:presLayoutVars>
      </dgm:prSet>
      <dgm:spPr/>
    </dgm:pt>
    <dgm:pt modelId="{5E32FD86-231C-48F2-A7CA-8B2DD6E14D5E}" type="pres">
      <dgm:prSet presAssocID="{89CC00E0-6113-415F-99EA-B62ABB6ACFB7}" presName="sibTrans" presStyleLbl="sibTrans1D1" presStyleIdx="0" presStyleCnt="1"/>
      <dgm:spPr/>
    </dgm:pt>
    <dgm:pt modelId="{FDF457D2-BA8E-452E-9864-42B095749E26}" type="pres">
      <dgm:prSet presAssocID="{89CC00E0-6113-415F-99EA-B62ABB6ACFB7}" presName="connectorText" presStyleLbl="sibTrans1D1" presStyleIdx="0" presStyleCnt="1"/>
      <dgm:spPr/>
    </dgm:pt>
    <dgm:pt modelId="{CAA266FA-A481-4E6D-864A-2D252B219729}" type="pres">
      <dgm:prSet presAssocID="{0375FD75-8DB7-4E04-B86B-602DA410EA65}" presName="node" presStyleLbl="node1" presStyleIdx="1" presStyleCnt="2">
        <dgm:presLayoutVars>
          <dgm:bulletEnabled val="1"/>
        </dgm:presLayoutVars>
      </dgm:prSet>
      <dgm:spPr/>
    </dgm:pt>
  </dgm:ptLst>
  <dgm:cxnLst>
    <dgm:cxn modelId="{72528572-1805-42FF-8144-FE41141A804E}" type="presOf" srcId="{0375FD75-8DB7-4E04-B86B-602DA410EA65}" destId="{CAA266FA-A481-4E6D-864A-2D252B219729}" srcOrd="0" destOrd="0" presId="urn:microsoft.com/office/officeart/2005/8/layout/bProcess3"/>
    <dgm:cxn modelId="{59C4387F-C769-4F5E-AF0F-591E1BB4408C}" type="presOf" srcId="{34A3B64D-C96A-43DB-B00B-DC8FDF1ACF1D}" destId="{4D0C6BBA-918C-4F03-9A53-EC12B06BBF2C}" srcOrd="0" destOrd="0" presId="urn:microsoft.com/office/officeart/2005/8/layout/bProcess3"/>
    <dgm:cxn modelId="{D7782B82-F1CB-49FE-B70C-D3C7502B0B01}" srcId="{34A3B64D-C96A-43DB-B00B-DC8FDF1ACF1D}" destId="{6561EA8D-1E17-4011-9412-08BA3D0E17C9}" srcOrd="0" destOrd="0" parTransId="{E46C4784-38FF-4331-BCCE-603FC1B7BDDE}" sibTransId="{89CC00E0-6113-415F-99EA-B62ABB6ACFB7}"/>
    <dgm:cxn modelId="{14C8ECA0-9C9E-4AC7-B38B-3665820400DA}" type="presOf" srcId="{89CC00E0-6113-415F-99EA-B62ABB6ACFB7}" destId="{5E32FD86-231C-48F2-A7CA-8B2DD6E14D5E}" srcOrd="0" destOrd="0" presId="urn:microsoft.com/office/officeart/2005/8/layout/bProcess3"/>
    <dgm:cxn modelId="{E659AEA9-370E-4757-AAE4-62FA034874A3}" type="presOf" srcId="{89CC00E0-6113-415F-99EA-B62ABB6ACFB7}" destId="{FDF457D2-BA8E-452E-9864-42B095749E26}" srcOrd="1" destOrd="0" presId="urn:microsoft.com/office/officeart/2005/8/layout/bProcess3"/>
    <dgm:cxn modelId="{0C448EC7-D3A2-4A63-95BD-8943C925D253}" type="presOf" srcId="{6561EA8D-1E17-4011-9412-08BA3D0E17C9}" destId="{95826AC4-94D3-4258-A145-B3C3AD9B522B}" srcOrd="0" destOrd="0" presId="urn:microsoft.com/office/officeart/2005/8/layout/bProcess3"/>
    <dgm:cxn modelId="{140F86EF-A76E-420B-996F-EB8A1A490A0D}" srcId="{34A3B64D-C96A-43DB-B00B-DC8FDF1ACF1D}" destId="{0375FD75-8DB7-4E04-B86B-602DA410EA65}" srcOrd="1" destOrd="0" parTransId="{07D17967-DCA8-4344-AB69-4072B1AB336A}" sibTransId="{74419F2F-7962-4383-8D4B-236F883E9C2F}"/>
    <dgm:cxn modelId="{F3135884-66AF-40F9-833D-F5AE82991780}" type="presParOf" srcId="{4D0C6BBA-918C-4F03-9A53-EC12B06BBF2C}" destId="{95826AC4-94D3-4258-A145-B3C3AD9B522B}" srcOrd="0" destOrd="0" presId="urn:microsoft.com/office/officeart/2005/8/layout/bProcess3"/>
    <dgm:cxn modelId="{C2089568-872F-43E5-8260-DFF00A1CA8D5}" type="presParOf" srcId="{4D0C6BBA-918C-4F03-9A53-EC12B06BBF2C}" destId="{5E32FD86-231C-48F2-A7CA-8B2DD6E14D5E}" srcOrd="1" destOrd="0" presId="urn:microsoft.com/office/officeart/2005/8/layout/bProcess3"/>
    <dgm:cxn modelId="{E3A20B17-3BE0-4C1A-9FE8-30712B7673C4}" type="presParOf" srcId="{5E32FD86-231C-48F2-A7CA-8B2DD6E14D5E}" destId="{FDF457D2-BA8E-452E-9864-42B095749E26}" srcOrd="0" destOrd="0" presId="urn:microsoft.com/office/officeart/2005/8/layout/bProcess3"/>
    <dgm:cxn modelId="{638AD516-CE67-4394-9BF5-A95312C51846}" type="presParOf" srcId="{4D0C6BBA-918C-4F03-9A53-EC12B06BBF2C}" destId="{CAA266FA-A481-4E6D-864A-2D252B219729}" srcOrd="2"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AE1C5D-369E-498A-8592-05C81DFAF0AA}" type="doc">
      <dgm:prSet loTypeId="urn:microsoft.com/office/officeart/2005/8/layout/cycle8" loCatId="cycle" qsTypeId="urn:microsoft.com/office/officeart/2005/8/quickstyle/simple1" qsCatId="simple" csTypeId="urn:microsoft.com/office/officeart/2005/8/colors/colorful1" csCatId="colorful" phldr="1"/>
      <dgm:spPr/>
      <dgm:t>
        <a:bodyPr/>
        <a:lstStyle/>
        <a:p>
          <a:endParaRPr lang="en-IE"/>
        </a:p>
      </dgm:t>
    </dgm:pt>
    <dgm:pt modelId="{2C4C5E49-B215-4156-99B4-99D2EB47615C}">
      <dgm:prSet phldrT="[Text]" phldr="0"/>
      <dgm:spPr/>
      <dgm:t>
        <a:bodyPr/>
        <a:lstStyle/>
        <a:p>
          <a:r>
            <a:rPr lang="en-IE" b="1" dirty="0"/>
            <a:t>Employer Partnership Skills Workshops</a:t>
          </a:r>
        </a:p>
      </dgm:t>
    </dgm:pt>
    <dgm:pt modelId="{9DA60BEC-2A15-4E93-A75E-35A3EE2B49A1}" type="parTrans" cxnId="{AC76EB4F-331B-4A73-B185-E15507C63B78}">
      <dgm:prSet/>
      <dgm:spPr/>
      <dgm:t>
        <a:bodyPr/>
        <a:lstStyle/>
        <a:p>
          <a:endParaRPr lang="en-IE"/>
        </a:p>
      </dgm:t>
    </dgm:pt>
    <dgm:pt modelId="{F0C53289-75E6-43EE-8D0F-546CB68E9221}" type="sibTrans" cxnId="{AC76EB4F-331B-4A73-B185-E15507C63B78}">
      <dgm:prSet/>
      <dgm:spPr/>
      <dgm:t>
        <a:bodyPr/>
        <a:lstStyle/>
        <a:p>
          <a:endParaRPr lang="en-IE"/>
        </a:p>
      </dgm:t>
    </dgm:pt>
    <dgm:pt modelId="{EBFDF42F-4072-456C-8A62-FF2847D72FA3}">
      <dgm:prSet phldrT="[Text]" phldr="0"/>
      <dgm:spPr/>
      <dgm:t>
        <a:bodyPr/>
        <a:lstStyle/>
        <a:p>
          <a:r>
            <a:rPr lang="en-IE" b="1" dirty="0"/>
            <a:t>Develop Yourself Beyond the Classroom</a:t>
          </a:r>
        </a:p>
      </dgm:t>
    </dgm:pt>
    <dgm:pt modelId="{3BE0525A-64A5-4DFA-B099-FA2D31E0315F}" type="parTrans" cxnId="{FA067087-8C26-4886-9D09-8204F4DF03CE}">
      <dgm:prSet/>
      <dgm:spPr/>
      <dgm:t>
        <a:bodyPr/>
        <a:lstStyle/>
        <a:p>
          <a:endParaRPr lang="en-IE"/>
        </a:p>
      </dgm:t>
    </dgm:pt>
    <dgm:pt modelId="{B194420A-E1A5-44E7-83AF-0FAF27A84C06}" type="sibTrans" cxnId="{FA067087-8C26-4886-9D09-8204F4DF03CE}">
      <dgm:prSet/>
      <dgm:spPr/>
      <dgm:t>
        <a:bodyPr/>
        <a:lstStyle/>
        <a:p>
          <a:endParaRPr lang="en-IE"/>
        </a:p>
      </dgm:t>
    </dgm:pt>
    <dgm:pt modelId="{AC3E5A33-BC00-4C32-A05C-49405CF5FA63}">
      <dgm:prSet phldrT="[Text]" phldr="0"/>
      <dgm:spPr/>
      <dgm:t>
        <a:bodyPr/>
        <a:lstStyle/>
        <a:p>
          <a:r>
            <a:rPr lang="en-IE" b="1" dirty="0"/>
            <a:t>Experiential Learning</a:t>
          </a:r>
        </a:p>
      </dgm:t>
    </dgm:pt>
    <dgm:pt modelId="{20C7AD07-8E23-4867-AD04-0943F3FCF03C}" type="parTrans" cxnId="{62A81C7F-7AB2-412C-9278-F8104F25C5D7}">
      <dgm:prSet/>
      <dgm:spPr/>
      <dgm:t>
        <a:bodyPr/>
        <a:lstStyle/>
        <a:p>
          <a:endParaRPr lang="en-IE"/>
        </a:p>
      </dgm:t>
    </dgm:pt>
    <dgm:pt modelId="{9740C6F3-B957-47BF-9216-AA6D23069850}" type="sibTrans" cxnId="{62A81C7F-7AB2-412C-9278-F8104F25C5D7}">
      <dgm:prSet/>
      <dgm:spPr/>
      <dgm:t>
        <a:bodyPr/>
        <a:lstStyle/>
        <a:p>
          <a:endParaRPr lang="en-IE"/>
        </a:p>
      </dgm:t>
    </dgm:pt>
    <dgm:pt modelId="{5B3BB259-CE97-467B-ABC8-94292D02849F}" type="pres">
      <dgm:prSet presAssocID="{C8AE1C5D-369E-498A-8592-05C81DFAF0AA}" presName="compositeShape" presStyleCnt="0">
        <dgm:presLayoutVars>
          <dgm:chMax val="7"/>
          <dgm:dir/>
          <dgm:resizeHandles val="exact"/>
        </dgm:presLayoutVars>
      </dgm:prSet>
      <dgm:spPr/>
    </dgm:pt>
    <dgm:pt modelId="{9FBC2C58-9D79-4611-ABF3-12957348FF1C}" type="pres">
      <dgm:prSet presAssocID="{C8AE1C5D-369E-498A-8592-05C81DFAF0AA}" presName="wedge1" presStyleLbl="node1" presStyleIdx="0" presStyleCnt="3"/>
      <dgm:spPr/>
    </dgm:pt>
    <dgm:pt modelId="{3960B4B2-9C93-496F-8E32-6EECE7F043F1}" type="pres">
      <dgm:prSet presAssocID="{C8AE1C5D-369E-498A-8592-05C81DFAF0AA}" presName="dummy1a" presStyleCnt="0"/>
      <dgm:spPr/>
    </dgm:pt>
    <dgm:pt modelId="{7EAD0321-9477-4A5D-A114-92F01CCEBD7A}" type="pres">
      <dgm:prSet presAssocID="{C8AE1C5D-369E-498A-8592-05C81DFAF0AA}" presName="dummy1b" presStyleCnt="0"/>
      <dgm:spPr/>
    </dgm:pt>
    <dgm:pt modelId="{4552B90A-FC52-4973-A668-F0889C974F87}" type="pres">
      <dgm:prSet presAssocID="{C8AE1C5D-369E-498A-8592-05C81DFAF0AA}" presName="wedge1Tx" presStyleLbl="node1" presStyleIdx="0" presStyleCnt="3">
        <dgm:presLayoutVars>
          <dgm:chMax val="0"/>
          <dgm:chPref val="0"/>
          <dgm:bulletEnabled val="1"/>
        </dgm:presLayoutVars>
      </dgm:prSet>
      <dgm:spPr/>
    </dgm:pt>
    <dgm:pt modelId="{F57FFFF5-672E-45DC-94D1-9A0EC6E33CA7}" type="pres">
      <dgm:prSet presAssocID="{C8AE1C5D-369E-498A-8592-05C81DFAF0AA}" presName="wedge2" presStyleLbl="node1" presStyleIdx="1" presStyleCnt="3"/>
      <dgm:spPr/>
    </dgm:pt>
    <dgm:pt modelId="{8F7D08D4-5031-4FF7-B815-02DC0FB552C6}" type="pres">
      <dgm:prSet presAssocID="{C8AE1C5D-369E-498A-8592-05C81DFAF0AA}" presName="dummy2a" presStyleCnt="0"/>
      <dgm:spPr/>
    </dgm:pt>
    <dgm:pt modelId="{FFFAAF98-726D-4CEA-BCEF-9ABDDEEC24AB}" type="pres">
      <dgm:prSet presAssocID="{C8AE1C5D-369E-498A-8592-05C81DFAF0AA}" presName="dummy2b" presStyleCnt="0"/>
      <dgm:spPr/>
    </dgm:pt>
    <dgm:pt modelId="{B71957CB-A026-401C-847C-90DF95FBB087}" type="pres">
      <dgm:prSet presAssocID="{C8AE1C5D-369E-498A-8592-05C81DFAF0AA}" presName="wedge2Tx" presStyleLbl="node1" presStyleIdx="1" presStyleCnt="3">
        <dgm:presLayoutVars>
          <dgm:chMax val="0"/>
          <dgm:chPref val="0"/>
          <dgm:bulletEnabled val="1"/>
        </dgm:presLayoutVars>
      </dgm:prSet>
      <dgm:spPr/>
    </dgm:pt>
    <dgm:pt modelId="{DC3692EF-FD10-4950-9308-EF8BDAA80934}" type="pres">
      <dgm:prSet presAssocID="{C8AE1C5D-369E-498A-8592-05C81DFAF0AA}" presName="wedge3" presStyleLbl="node1" presStyleIdx="2" presStyleCnt="3"/>
      <dgm:spPr/>
    </dgm:pt>
    <dgm:pt modelId="{0D63FFB3-EF29-440F-BFFE-EE3B486F1624}" type="pres">
      <dgm:prSet presAssocID="{C8AE1C5D-369E-498A-8592-05C81DFAF0AA}" presName="dummy3a" presStyleCnt="0"/>
      <dgm:spPr/>
    </dgm:pt>
    <dgm:pt modelId="{057F828D-BA46-4468-B94F-9FEC87AF30CE}" type="pres">
      <dgm:prSet presAssocID="{C8AE1C5D-369E-498A-8592-05C81DFAF0AA}" presName="dummy3b" presStyleCnt="0"/>
      <dgm:spPr/>
    </dgm:pt>
    <dgm:pt modelId="{5DC16EF5-CBF5-4C67-8DD5-5B0B6FDE753D}" type="pres">
      <dgm:prSet presAssocID="{C8AE1C5D-369E-498A-8592-05C81DFAF0AA}" presName="wedge3Tx" presStyleLbl="node1" presStyleIdx="2" presStyleCnt="3">
        <dgm:presLayoutVars>
          <dgm:chMax val="0"/>
          <dgm:chPref val="0"/>
          <dgm:bulletEnabled val="1"/>
        </dgm:presLayoutVars>
      </dgm:prSet>
      <dgm:spPr/>
    </dgm:pt>
    <dgm:pt modelId="{279AD829-BDF0-4CA5-89D3-28A57CDC3CCD}" type="pres">
      <dgm:prSet presAssocID="{B194420A-E1A5-44E7-83AF-0FAF27A84C06}" presName="arrowWedge1" presStyleLbl="fgSibTrans2D1" presStyleIdx="0" presStyleCnt="3"/>
      <dgm:spPr/>
    </dgm:pt>
    <dgm:pt modelId="{0C733339-7F47-4D1D-8250-BE71099EAA67}" type="pres">
      <dgm:prSet presAssocID="{9740C6F3-B957-47BF-9216-AA6D23069850}" presName="arrowWedge2" presStyleLbl="fgSibTrans2D1" presStyleIdx="1" presStyleCnt="3"/>
      <dgm:spPr/>
    </dgm:pt>
    <dgm:pt modelId="{ECE41BA8-B2C8-4E14-B9CE-A6FCCA35D34D}" type="pres">
      <dgm:prSet presAssocID="{F0C53289-75E6-43EE-8D0F-546CB68E9221}" presName="arrowWedge3" presStyleLbl="fgSibTrans2D1" presStyleIdx="2" presStyleCnt="3"/>
      <dgm:spPr/>
    </dgm:pt>
  </dgm:ptLst>
  <dgm:cxnLst>
    <dgm:cxn modelId="{D5D6B707-7065-40A1-BE7E-8582F81BEB8C}" type="presOf" srcId="{AC3E5A33-BC00-4C32-A05C-49405CF5FA63}" destId="{B71957CB-A026-401C-847C-90DF95FBB087}" srcOrd="1" destOrd="0" presId="urn:microsoft.com/office/officeart/2005/8/layout/cycle8"/>
    <dgm:cxn modelId="{CA969F1C-8FB5-4F13-BD93-FF1B311EC902}" type="presOf" srcId="{2C4C5E49-B215-4156-99B4-99D2EB47615C}" destId="{DC3692EF-FD10-4950-9308-EF8BDAA80934}" srcOrd="0" destOrd="0" presId="urn:microsoft.com/office/officeart/2005/8/layout/cycle8"/>
    <dgm:cxn modelId="{D5EA4966-2711-4948-93F8-E96A13252DCE}" type="presOf" srcId="{C8AE1C5D-369E-498A-8592-05C81DFAF0AA}" destId="{5B3BB259-CE97-467B-ABC8-94292D02849F}" srcOrd="0" destOrd="0" presId="urn:microsoft.com/office/officeart/2005/8/layout/cycle8"/>
    <dgm:cxn modelId="{AC76EB4F-331B-4A73-B185-E15507C63B78}" srcId="{C8AE1C5D-369E-498A-8592-05C81DFAF0AA}" destId="{2C4C5E49-B215-4156-99B4-99D2EB47615C}" srcOrd="2" destOrd="0" parTransId="{9DA60BEC-2A15-4E93-A75E-35A3EE2B49A1}" sibTransId="{F0C53289-75E6-43EE-8D0F-546CB68E9221}"/>
    <dgm:cxn modelId="{1FF37753-AE1E-43B7-9527-19D3D31EDA97}" type="presOf" srcId="{2C4C5E49-B215-4156-99B4-99D2EB47615C}" destId="{5DC16EF5-CBF5-4C67-8DD5-5B0B6FDE753D}" srcOrd="1" destOrd="0" presId="urn:microsoft.com/office/officeart/2005/8/layout/cycle8"/>
    <dgm:cxn modelId="{9501C57A-BCAC-41B7-955A-AC4C2FD55A38}" type="presOf" srcId="{AC3E5A33-BC00-4C32-A05C-49405CF5FA63}" destId="{F57FFFF5-672E-45DC-94D1-9A0EC6E33CA7}" srcOrd="0" destOrd="0" presId="urn:microsoft.com/office/officeart/2005/8/layout/cycle8"/>
    <dgm:cxn modelId="{62A81C7F-7AB2-412C-9278-F8104F25C5D7}" srcId="{C8AE1C5D-369E-498A-8592-05C81DFAF0AA}" destId="{AC3E5A33-BC00-4C32-A05C-49405CF5FA63}" srcOrd="1" destOrd="0" parTransId="{20C7AD07-8E23-4867-AD04-0943F3FCF03C}" sibTransId="{9740C6F3-B957-47BF-9216-AA6D23069850}"/>
    <dgm:cxn modelId="{FA067087-8C26-4886-9D09-8204F4DF03CE}" srcId="{C8AE1C5D-369E-498A-8592-05C81DFAF0AA}" destId="{EBFDF42F-4072-456C-8A62-FF2847D72FA3}" srcOrd="0" destOrd="0" parTransId="{3BE0525A-64A5-4DFA-B099-FA2D31E0315F}" sibTransId="{B194420A-E1A5-44E7-83AF-0FAF27A84C06}"/>
    <dgm:cxn modelId="{CDD4A0AF-4437-4101-8B27-7F01F50E668A}" type="presOf" srcId="{EBFDF42F-4072-456C-8A62-FF2847D72FA3}" destId="{4552B90A-FC52-4973-A668-F0889C974F87}" srcOrd="1" destOrd="0" presId="urn:microsoft.com/office/officeart/2005/8/layout/cycle8"/>
    <dgm:cxn modelId="{510CCDC7-3C72-4ED4-85B3-2D675253243F}" type="presOf" srcId="{EBFDF42F-4072-456C-8A62-FF2847D72FA3}" destId="{9FBC2C58-9D79-4611-ABF3-12957348FF1C}" srcOrd="0" destOrd="0" presId="urn:microsoft.com/office/officeart/2005/8/layout/cycle8"/>
    <dgm:cxn modelId="{DCEC72CC-B419-4093-92E4-B5F06F7BA6CC}" type="presParOf" srcId="{5B3BB259-CE97-467B-ABC8-94292D02849F}" destId="{9FBC2C58-9D79-4611-ABF3-12957348FF1C}" srcOrd="0" destOrd="0" presId="urn:microsoft.com/office/officeart/2005/8/layout/cycle8"/>
    <dgm:cxn modelId="{138E8CE6-E8F8-4491-B283-685719AA9D35}" type="presParOf" srcId="{5B3BB259-CE97-467B-ABC8-94292D02849F}" destId="{3960B4B2-9C93-496F-8E32-6EECE7F043F1}" srcOrd="1" destOrd="0" presId="urn:microsoft.com/office/officeart/2005/8/layout/cycle8"/>
    <dgm:cxn modelId="{1C76F40B-C72C-4239-ADBF-197A05BAFDE2}" type="presParOf" srcId="{5B3BB259-CE97-467B-ABC8-94292D02849F}" destId="{7EAD0321-9477-4A5D-A114-92F01CCEBD7A}" srcOrd="2" destOrd="0" presId="urn:microsoft.com/office/officeart/2005/8/layout/cycle8"/>
    <dgm:cxn modelId="{A992C9E6-4D47-4709-ACAE-8EDD18E30D7D}" type="presParOf" srcId="{5B3BB259-CE97-467B-ABC8-94292D02849F}" destId="{4552B90A-FC52-4973-A668-F0889C974F87}" srcOrd="3" destOrd="0" presId="urn:microsoft.com/office/officeart/2005/8/layout/cycle8"/>
    <dgm:cxn modelId="{2CBD075B-7EAB-4E89-8E3C-44C9CA0113CA}" type="presParOf" srcId="{5B3BB259-CE97-467B-ABC8-94292D02849F}" destId="{F57FFFF5-672E-45DC-94D1-9A0EC6E33CA7}" srcOrd="4" destOrd="0" presId="urn:microsoft.com/office/officeart/2005/8/layout/cycle8"/>
    <dgm:cxn modelId="{43E32EA2-50E3-4141-A702-A496264A86F7}" type="presParOf" srcId="{5B3BB259-CE97-467B-ABC8-94292D02849F}" destId="{8F7D08D4-5031-4FF7-B815-02DC0FB552C6}" srcOrd="5" destOrd="0" presId="urn:microsoft.com/office/officeart/2005/8/layout/cycle8"/>
    <dgm:cxn modelId="{C737631C-20C9-44B5-87F7-BC48C2BC87A2}" type="presParOf" srcId="{5B3BB259-CE97-467B-ABC8-94292D02849F}" destId="{FFFAAF98-726D-4CEA-BCEF-9ABDDEEC24AB}" srcOrd="6" destOrd="0" presId="urn:microsoft.com/office/officeart/2005/8/layout/cycle8"/>
    <dgm:cxn modelId="{411DB38D-8E2C-4EDC-B4FB-75E96878BAB8}" type="presParOf" srcId="{5B3BB259-CE97-467B-ABC8-94292D02849F}" destId="{B71957CB-A026-401C-847C-90DF95FBB087}" srcOrd="7" destOrd="0" presId="urn:microsoft.com/office/officeart/2005/8/layout/cycle8"/>
    <dgm:cxn modelId="{FE56DC1E-A061-4D6A-A4F9-A612E912107E}" type="presParOf" srcId="{5B3BB259-CE97-467B-ABC8-94292D02849F}" destId="{DC3692EF-FD10-4950-9308-EF8BDAA80934}" srcOrd="8" destOrd="0" presId="urn:microsoft.com/office/officeart/2005/8/layout/cycle8"/>
    <dgm:cxn modelId="{2B440232-5602-4209-AD80-0B463BE776DB}" type="presParOf" srcId="{5B3BB259-CE97-467B-ABC8-94292D02849F}" destId="{0D63FFB3-EF29-440F-BFFE-EE3B486F1624}" srcOrd="9" destOrd="0" presId="urn:microsoft.com/office/officeart/2005/8/layout/cycle8"/>
    <dgm:cxn modelId="{6DD1875E-81B2-4902-B3A7-2016658328D4}" type="presParOf" srcId="{5B3BB259-CE97-467B-ABC8-94292D02849F}" destId="{057F828D-BA46-4468-B94F-9FEC87AF30CE}" srcOrd="10" destOrd="0" presId="urn:microsoft.com/office/officeart/2005/8/layout/cycle8"/>
    <dgm:cxn modelId="{1A25082A-FAF6-452D-8FC0-0942DA0DF50E}" type="presParOf" srcId="{5B3BB259-CE97-467B-ABC8-94292D02849F}" destId="{5DC16EF5-CBF5-4C67-8DD5-5B0B6FDE753D}" srcOrd="11" destOrd="0" presId="urn:microsoft.com/office/officeart/2005/8/layout/cycle8"/>
    <dgm:cxn modelId="{A6A6F7DA-EF1B-4033-90B6-97D23CBACDEA}" type="presParOf" srcId="{5B3BB259-CE97-467B-ABC8-94292D02849F}" destId="{279AD829-BDF0-4CA5-89D3-28A57CDC3CCD}" srcOrd="12" destOrd="0" presId="urn:microsoft.com/office/officeart/2005/8/layout/cycle8"/>
    <dgm:cxn modelId="{D9D71F93-D47D-4E41-8F0F-4850E7D48CD5}" type="presParOf" srcId="{5B3BB259-CE97-467B-ABC8-94292D02849F}" destId="{0C733339-7F47-4D1D-8250-BE71099EAA67}" srcOrd="13" destOrd="0" presId="urn:microsoft.com/office/officeart/2005/8/layout/cycle8"/>
    <dgm:cxn modelId="{2F1D1C57-DB2A-435F-9748-54ACCECFF8F6}" type="presParOf" srcId="{5B3BB259-CE97-467B-ABC8-94292D02849F}" destId="{ECE41BA8-B2C8-4E14-B9CE-A6FCCA35D34D}" srcOrd="14" destOrd="0" presId="urn:microsoft.com/office/officeart/2005/8/layout/cycle8"/>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C67CA7-A49B-406C-BA77-E34E99550982}"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IE"/>
        </a:p>
      </dgm:t>
    </dgm:pt>
    <dgm:pt modelId="{D9AC0662-1026-475D-B698-61BE626A276E}">
      <dgm:prSet phldrT="[Text]"/>
      <dgm:spPr/>
      <dgm:t>
        <a:bodyPr/>
        <a:lstStyle/>
        <a:p>
          <a:pPr>
            <a:buNone/>
          </a:pPr>
          <a:r>
            <a:rPr lang="en-GB" b="1" i="0" dirty="0">
              <a:solidFill>
                <a:srgbClr val="00AFA6"/>
              </a:solidFill>
            </a:rPr>
            <a:t>Participation Level</a:t>
          </a:r>
          <a:r>
            <a:rPr lang="en-IE" b="0" i="0" dirty="0">
              <a:solidFill>
                <a:srgbClr val="00AFA6"/>
              </a:solidFill>
            </a:rPr>
            <a:t> </a:t>
          </a:r>
          <a:endParaRPr lang="en-IE" dirty="0">
            <a:solidFill>
              <a:srgbClr val="00AFA6"/>
            </a:solidFill>
          </a:endParaRPr>
        </a:p>
      </dgm:t>
    </dgm:pt>
    <dgm:pt modelId="{07A58BB0-A942-4070-9AED-4F538175B6A7}" type="parTrans" cxnId="{50DA717C-5652-4421-A3B1-6F0DD4EA4313}">
      <dgm:prSet/>
      <dgm:spPr/>
      <dgm:t>
        <a:bodyPr/>
        <a:lstStyle/>
        <a:p>
          <a:endParaRPr lang="en-IE"/>
        </a:p>
      </dgm:t>
    </dgm:pt>
    <dgm:pt modelId="{69D7DE1B-3F71-4B3F-AD48-CDCC32C490BC}" type="sibTrans" cxnId="{50DA717C-5652-4421-A3B1-6F0DD4EA4313}">
      <dgm:prSet/>
      <dgm:spPr/>
      <dgm:t>
        <a:bodyPr/>
        <a:lstStyle/>
        <a:p>
          <a:endParaRPr lang="en-IE"/>
        </a:p>
      </dgm:t>
    </dgm:pt>
    <dgm:pt modelId="{B9431167-39B3-4992-A2C8-E06EAD629D72}">
      <dgm:prSet phldrT="[Text]"/>
      <dgm:spPr/>
      <dgm:t>
        <a:bodyPr/>
        <a:lstStyle/>
        <a:p>
          <a:pPr>
            <a:buNone/>
          </a:pPr>
          <a:r>
            <a:rPr lang="en-GB" b="0" i="0" dirty="0"/>
            <a:t>2 Employer Partnership activities</a:t>
          </a:r>
          <a:r>
            <a:rPr lang="en-IE" b="0" i="0" dirty="0"/>
            <a:t> </a:t>
          </a:r>
          <a:endParaRPr lang="en-IE" dirty="0"/>
        </a:p>
      </dgm:t>
    </dgm:pt>
    <dgm:pt modelId="{68E5C4E2-B562-43D5-9ED5-F4ADA147836D}" type="parTrans" cxnId="{0A097D4D-BCB9-4CCF-B71C-86DF2A75F3C6}">
      <dgm:prSet/>
      <dgm:spPr/>
      <dgm:t>
        <a:bodyPr/>
        <a:lstStyle/>
        <a:p>
          <a:endParaRPr lang="en-IE"/>
        </a:p>
      </dgm:t>
    </dgm:pt>
    <dgm:pt modelId="{98CDB074-ECFC-41A6-B30D-5A9C6DA848D4}" type="sibTrans" cxnId="{0A097D4D-BCB9-4CCF-B71C-86DF2A75F3C6}">
      <dgm:prSet/>
      <dgm:spPr/>
      <dgm:t>
        <a:bodyPr/>
        <a:lstStyle/>
        <a:p>
          <a:endParaRPr lang="en-IE"/>
        </a:p>
      </dgm:t>
    </dgm:pt>
    <dgm:pt modelId="{7D85F207-FC34-40C4-A6A0-812E3AF0AE6E}">
      <dgm:prSet phldrT="[Text]"/>
      <dgm:spPr/>
      <dgm:t>
        <a:bodyPr/>
        <a:lstStyle/>
        <a:p>
          <a:pPr>
            <a:buNone/>
          </a:pPr>
          <a:r>
            <a:rPr lang="en-GB" b="0" i="0" dirty="0"/>
            <a:t>1 Develop Yourself Beyond the Classroom activity</a:t>
          </a:r>
          <a:r>
            <a:rPr lang="en-IE" b="0" i="0" dirty="0"/>
            <a:t> </a:t>
          </a:r>
          <a:endParaRPr lang="en-IE" dirty="0"/>
        </a:p>
      </dgm:t>
    </dgm:pt>
    <dgm:pt modelId="{7A7FA88A-CC11-47F6-AD14-C9DDBAFE7C7C}" type="parTrans" cxnId="{013D36E5-B38A-454F-8C82-7CA65EE224C0}">
      <dgm:prSet/>
      <dgm:spPr/>
      <dgm:t>
        <a:bodyPr/>
        <a:lstStyle/>
        <a:p>
          <a:endParaRPr lang="en-IE"/>
        </a:p>
      </dgm:t>
    </dgm:pt>
    <dgm:pt modelId="{E0A24639-71BC-41BB-BE8E-B12E73CF2913}" type="sibTrans" cxnId="{013D36E5-B38A-454F-8C82-7CA65EE224C0}">
      <dgm:prSet/>
      <dgm:spPr/>
      <dgm:t>
        <a:bodyPr/>
        <a:lstStyle/>
        <a:p>
          <a:endParaRPr lang="en-IE"/>
        </a:p>
      </dgm:t>
    </dgm:pt>
    <dgm:pt modelId="{37BC676A-20FF-4128-92CC-8D7C32727FBF}">
      <dgm:prSet phldrT="[Text]"/>
      <dgm:spPr/>
      <dgm:t>
        <a:bodyPr/>
        <a:lstStyle/>
        <a:p>
          <a:pPr>
            <a:buNone/>
          </a:pPr>
          <a:r>
            <a:rPr lang="en-GB" b="1" i="0" dirty="0">
              <a:solidFill>
                <a:srgbClr val="00AFA6"/>
              </a:solidFill>
            </a:rPr>
            <a:t>Achievement Level</a:t>
          </a:r>
          <a:r>
            <a:rPr lang="en-IE" b="0" i="0" dirty="0">
              <a:solidFill>
                <a:srgbClr val="00AFA6"/>
              </a:solidFill>
            </a:rPr>
            <a:t> </a:t>
          </a:r>
          <a:endParaRPr lang="en-IE" dirty="0">
            <a:solidFill>
              <a:srgbClr val="00AFA6"/>
            </a:solidFill>
          </a:endParaRPr>
        </a:p>
      </dgm:t>
    </dgm:pt>
    <dgm:pt modelId="{69631F2E-C655-4BC7-937F-684C60AC2495}" type="parTrans" cxnId="{0FD9C22E-B1C6-4493-9A15-67CE06531B61}">
      <dgm:prSet/>
      <dgm:spPr/>
      <dgm:t>
        <a:bodyPr/>
        <a:lstStyle/>
        <a:p>
          <a:endParaRPr lang="en-IE"/>
        </a:p>
      </dgm:t>
    </dgm:pt>
    <dgm:pt modelId="{5525EFEF-1DB1-47CE-8A0E-EB2389518B8D}" type="sibTrans" cxnId="{0FD9C22E-B1C6-4493-9A15-67CE06531B61}">
      <dgm:prSet/>
      <dgm:spPr/>
      <dgm:t>
        <a:bodyPr/>
        <a:lstStyle/>
        <a:p>
          <a:endParaRPr lang="en-IE"/>
        </a:p>
      </dgm:t>
    </dgm:pt>
    <dgm:pt modelId="{FDD41220-5E1D-41BF-98B1-CA9AECD3A817}">
      <dgm:prSet phldrT="[Text]"/>
      <dgm:spPr/>
      <dgm:t>
        <a:bodyPr/>
        <a:lstStyle/>
        <a:p>
          <a:r>
            <a:rPr lang="en-IE" dirty="0"/>
            <a:t>3 Employer Partnership activities </a:t>
          </a:r>
        </a:p>
      </dgm:t>
    </dgm:pt>
    <dgm:pt modelId="{B80626F0-8C6A-471C-8F14-FDF52D6D92C1}" type="parTrans" cxnId="{E92CA6E9-CBDC-4688-9B2E-6D1EDEB574A4}">
      <dgm:prSet/>
      <dgm:spPr/>
      <dgm:t>
        <a:bodyPr/>
        <a:lstStyle/>
        <a:p>
          <a:endParaRPr lang="en-IE"/>
        </a:p>
      </dgm:t>
    </dgm:pt>
    <dgm:pt modelId="{C682F91D-C746-4645-8A4B-4C11396B7AFA}" type="sibTrans" cxnId="{E92CA6E9-CBDC-4688-9B2E-6D1EDEB574A4}">
      <dgm:prSet/>
      <dgm:spPr/>
      <dgm:t>
        <a:bodyPr/>
        <a:lstStyle/>
        <a:p>
          <a:endParaRPr lang="en-IE"/>
        </a:p>
      </dgm:t>
    </dgm:pt>
    <dgm:pt modelId="{E4217928-5F03-4562-AD05-0C0CFA56F799}">
      <dgm:prSet phldrT="[Text]"/>
      <dgm:spPr/>
      <dgm:t>
        <a:bodyPr/>
        <a:lstStyle/>
        <a:p>
          <a:pPr>
            <a:buNone/>
          </a:pPr>
          <a:r>
            <a:rPr lang="en-GB" b="1" i="0" dirty="0">
              <a:solidFill>
                <a:srgbClr val="00AFA6"/>
              </a:solidFill>
            </a:rPr>
            <a:t>Exceptional Level</a:t>
          </a:r>
          <a:r>
            <a:rPr lang="en-IE" b="0" i="0" dirty="0">
              <a:solidFill>
                <a:srgbClr val="00AFA6"/>
              </a:solidFill>
            </a:rPr>
            <a:t> </a:t>
          </a:r>
          <a:endParaRPr lang="en-IE" dirty="0">
            <a:solidFill>
              <a:srgbClr val="00AFA6"/>
            </a:solidFill>
          </a:endParaRPr>
        </a:p>
      </dgm:t>
    </dgm:pt>
    <dgm:pt modelId="{0D8D425A-6C21-43B2-B4DA-2094863EC7A0}" type="parTrans" cxnId="{E91FFEAC-AD26-41F8-8761-926447F1E731}">
      <dgm:prSet/>
      <dgm:spPr/>
      <dgm:t>
        <a:bodyPr/>
        <a:lstStyle/>
        <a:p>
          <a:endParaRPr lang="en-IE"/>
        </a:p>
      </dgm:t>
    </dgm:pt>
    <dgm:pt modelId="{16605A01-6E90-45FB-B2FB-43C191BD9A51}" type="sibTrans" cxnId="{E91FFEAC-AD26-41F8-8761-926447F1E731}">
      <dgm:prSet/>
      <dgm:spPr/>
      <dgm:t>
        <a:bodyPr/>
        <a:lstStyle/>
        <a:p>
          <a:endParaRPr lang="en-IE"/>
        </a:p>
      </dgm:t>
    </dgm:pt>
    <dgm:pt modelId="{2F5D599B-4C68-48DF-88F4-C7CBB420DF1B}">
      <dgm:prSet phldrT="[Text]"/>
      <dgm:spPr/>
      <dgm:t>
        <a:bodyPr/>
        <a:lstStyle/>
        <a:p>
          <a:r>
            <a:rPr lang="en-IE" dirty="0"/>
            <a:t>4 Employer Partnership activities </a:t>
          </a:r>
        </a:p>
      </dgm:t>
    </dgm:pt>
    <dgm:pt modelId="{4EFDEA7B-2BDE-45AE-896F-2A6BFD7BB58D}" type="parTrans" cxnId="{BBFA6DFF-C1C6-4BB1-B868-5496938CFA1F}">
      <dgm:prSet/>
      <dgm:spPr/>
      <dgm:t>
        <a:bodyPr/>
        <a:lstStyle/>
        <a:p>
          <a:endParaRPr lang="en-IE"/>
        </a:p>
      </dgm:t>
    </dgm:pt>
    <dgm:pt modelId="{CFEC5F53-12C3-4826-B522-BDDAA1D33AC9}" type="sibTrans" cxnId="{BBFA6DFF-C1C6-4BB1-B868-5496938CFA1F}">
      <dgm:prSet/>
      <dgm:spPr/>
      <dgm:t>
        <a:bodyPr/>
        <a:lstStyle/>
        <a:p>
          <a:endParaRPr lang="en-IE"/>
        </a:p>
      </dgm:t>
    </dgm:pt>
    <dgm:pt modelId="{D34EC577-5EE9-4E6F-BF97-3320FB0323E6}">
      <dgm:prSet phldrT="[Text]"/>
      <dgm:spPr/>
      <dgm:t>
        <a:bodyPr/>
        <a:lstStyle/>
        <a:p>
          <a:r>
            <a:rPr lang="en-IE" dirty="0"/>
            <a:t>2 Develop Yourself Beyond the Classroom activities </a:t>
          </a:r>
        </a:p>
      </dgm:t>
    </dgm:pt>
    <dgm:pt modelId="{A46690EF-DCA7-498D-AB1A-D819C8D77938}" type="parTrans" cxnId="{6DC93A99-508F-44FD-90D4-865D817EA6E2}">
      <dgm:prSet/>
      <dgm:spPr/>
      <dgm:t>
        <a:bodyPr/>
        <a:lstStyle/>
        <a:p>
          <a:endParaRPr lang="en-IE"/>
        </a:p>
      </dgm:t>
    </dgm:pt>
    <dgm:pt modelId="{88034A49-82E0-490E-A2B0-FCD9CE5FCA0E}" type="sibTrans" cxnId="{6DC93A99-508F-44FD-90D4-865D817EA6E2}">
      <dgm:prSet/>
      <dgm:spPr/>
      <dgm:t>
        <a:bodyPr/>
        <a:lstStyle/>
        <a:p>
          <a:endParaRPr lang="en-IE"/>
        </a:p>
      </dgm:t>
    </dgm:pt>
    <dgm:pt modelId="{8B1DA5CF-64F4-416A-8823-334A9B0EB55C}">
      <dgm:prSet phldrT="[Text]"/>
      <dgm:spPr/>
      <dgm:t>
        <a:bodyPr/>
        <a:lstStyle/>
        <a:p>
          <a:pPr>
            <a:buNone/>
          </a:pPr>
          <a:r>
            <a:rPr lang="en-GB" b="0" i="0" dirty="0"/>
            <a:t>1 Experiential Learning activity (min 20 hours)</a:t>
          </a:r>
          <a:r>
            <a:rPr lang="en-IE" b="0" i="0" dirty="0"/>
            <a:t> </a:t>
          </a:r>
          <a:endParaRPr lang="en-IE" dirty="0"/>
        </a:p>
      </dgm:t>
    </dgm:pt>
    <dgm:pt modelId="{C4B180AE-41F3-4278-8B93-60973C73B2FA}" type="parTrans" cxnId="{EEFA9CF2-F727-4C1C-9056-F926144ADB19}">
      <dgm:prSet/>
      <dgm:spPr/>
      <dgm:t>
        <a:bodyPr/>
        <a:lstStyle/>
        <a:p>
          <a:endParaRPr lang="en-IE"/>
        </a:p>
      </dgm:t>
    </dgm:pt>
    <dgm:pt modelId="{96C74E63-9785-474D-B9AB-71AE692506E3}" type="sibTrans" cxnId="{EEFA9CF2-F727-4C1C-9056-F926144ADB19}">
      <dgm:prSet/>
      <dgm:spPr/>
      <dgm:t>
        <a:bodyPr/>
        <a:lstStyle/>
        <a:p>
          <a:endParaRPr lang="en-IE"/>
        </a:p>
      </dgm:t>
    </dgm:pt>
    <dgm:pt modelId="{04DCEC25-28E8-4204-B5C0-FB8DB57B30E4}">
      <dgm:prSet phldrT="[Text]"/>
      <dgm:spPr/>
      <dgm:t>
        <a:bodyPr/>
        <a:lstStyle/>
        <a:p>
          <a:r>
            <a:rPr lang="en-IE" dirty="0"/>
            <a:t>1 Experiential Learning activity (min 20 hours) </a:t>
          </a:r>
        </a:p>
      </dgm:t>
    </dgm:pt>
    <dgm:pt modelId="{9302B14B-0178-41BF-8B2B-FAFBAF41EBEE}" type="parTrans" cxnId="{23898EAD-4541-4DA4-9756-7960FC644336}">
      <dgm:prSet/>
      <dgm:spPr/>
      <dgm:t>
        <a:bodyPr/>
        <a:lstStyle/>
        <a:p>
          <a:endParaRPr lang="en-IE"/>
        </a:p>
      </dgm:t>
    </dgm:pt>
    <dgm:pt modelId="{D8AE31C8-8BCB-402E-813E-7452D998C54F}" type="sibTrans" cxnId="{23898EAD-4541-4DA4-9756-7960FC644336}">
      <dgm:prSet/>
      <dgm:spPr/>
      <dgm:t>
        <a:bodyPr/>
        <a:lstStyle/>
        <a:p>
          <a:endParaRPr lang="en-IE"/>
        </a:p>
      </dgm:t>
    </dgm:pt>
    <dgm:pt modelId="{17D57FA2-AC1C-46E0-872D-5A6052D102BD}">
      <dgm:prSet phldrT="[Text]"/>
      <dgm:spPr/>
      <dgm:t>
        <a:bodyPr/>
        <a:lstStyle/>
        <a:p>
          <a:r>
            <a:rPr lang="en-IE" dirty="0"/>
            <a:t>2 Develop Yourself Beyond the Classroom activities </a:t>
          </a:r>
        </a:p>
      </dgm:t>
    </dgm:pt>
    <dgm:pt modelId="{12630344-8AE0-4967-91F2-084BCCAF72FE}" type="parTrans" cxnId="{9506CBA4-2F1D-470E-824E-D47AA0EE6AFF}">
      <dgm:prSet/>
      <dgm:spPr/>
      <dgm:t>
        <a:bodyPr/>
        <a:lstStyle/>
        <a:p>
          <a:endParaRPr lang="en-IE"/>
        </a:p>
      </dgm:t>
    </dgm:pt>
    <dgm:pt modelId="{940DFFAE-6709-4E94-A296-38472DBA57CE}" type="sibTrans" cxnId="{9506CBA4-2F1D-470E-824E-D47AA0EE6AFF}">
      <dgm:prSet/>
      <dgm:spPr/>
      <dgm:t>
        <a:bodyPr/>
        <a:lstStyle/>
        <a:p>
          <a:endParaRPr lang="en-IE"/>
        </a:p>
      </dgm:t>
    </dgm:pt>
    <dgm:pt modelId="{DF08BE94-B8D3-4BF6-9F7F-C9ACF2637358}">
      <dgm:prSet phldrT="[Text]"/>
      <dgm:spPr/>
      <dgm:t>
        <a:bodyPr/>
        <a:lstStyle/>
        <a:p>
          <a:r>
            <a:rPr lang="en-IE" dirty="0"/>
            <a:t>A reflection exercise on overall experience of the Award </a:t>
          </a:r>
        </a:p>
      </dgm:t>
    </dgm:pt>
    <dgm:pt modelId="{82E03A66-C684-4F41-AFF9-D80D40A9F4F4}" type="parTrans" cxnId="{92B5CD68-463F-462D-92BE-45A1978DAD16}">
      <dgm:prSet/>
      <dgm:spPr/>
      <dgm:t>
        <a:bodyPr/>
        <a:lstStyle/>
        <a:p>
          <a:endParaRPr lang="en-IE"/>
        </a:p>
      </dgm:t>
    </dgm:pt>
    <dgm:pt modelId="{FFC7FE8A-F4B9-4DA0-BD55-327386A2737E}" type="sibTrans" cxnId="{92B5CD68-463F-462D-92BE-45A1978DAD16}">
      <dgm:prSet/>
      <dgm:spPr/>
      <dgm:t>
        <a:bodyPr/>
        <a:lstStyle/>
        <a:p>
          <a:endParaRPr lang="en-IE"/>
        </a:p>
      </dgm:t>
    </dgm:pt>
    <dgm:pt modelId="{47E8DD67-5A72-41D2-BF89-06B0AB1405FA}">
      <dgm:prSet phldrT="[Text]"/>
      <dgm:spPr/>
      <dgm:t>
        <a:bodyPr/>
        <a:lstStyle/>
        <a:p>
          <a:r>
            <a:rPr lang="en-IE" dirty="0"/>
            <a:t>2 Experiential Learning activities (min 20 hours each) </a:t>
          </a:r>
        </a:p>
      </dgm:t>
    </dgm:pt>
    <dgm:pt modelId="{9000A40B-D3DB-4DF2-9382-D52CE20798C2}" type="parTrans" cxnId="{85DF6541-3956-41B0-BE1C-5BE2681514C4}">
      <dgm:prSet/>
      <dgm:spPr/>
      <dgm:t>
        <a:bodyPr/>
        <a:lstStyle/>
        <a:p>
          <a:endParaRPr lang="en-IE"/>
        </a:p>
      </dgm:t>
    </dgm:pt>
    <dgm:pt modelId="{F22A63FE-AF42-4DF9-93DB-C4EAE24D3549}" type="sibTrans" cxnId="{85DF6541-3956-41B0-BE1C-5BE2681514C4}">
      <dgm:prSet/>
      <dgm:spPr/>
      <dgm:t>
        <a:bodyPr/>
        <a:lstStyle/>
        <a:p>
          <a:endParaRPr lang="en-IE"/>
        </a:p>
      </dgm:t>
    </dgm:pt>
    <dgm:pt modelId="{D61E9D9C-3F8C-4BB7-BE2B-629520C97652}">
      <dgm:prSet phldrT="[Text]"/>
      <dgm:spPr/>
      <dgm:t>
        <a:bodyPr/>
        <a:lstStyle/>
        <a:p>
          <a:r>
            <a:rPr lang="en-IE" dirty="0"/>
            <a:t>A reflection exercise on overall experience of the Award</a:t>
          </a:r>
        </a:p>
      </dgm:t>
    </dgm:pt>
    <dgm:pt modelId="{7B7DBA90-7376-409F-BFC2-6A5B81C68AF9}" type="parTrans" cxnId="{D9F5B4FD-1E0A-4781-9951-082D7F31B072}">
      <dgm:prSet/>
      <dgm:spPr/>
      <dgm:t>
        <a:bodyPr/>
        <a:lstStyle/>
        <a:p>
          <a:endParaRPr lang="en-IE"/>
        </a:p>
      </dgm:t>
    </dgm:pt>
    <dgm:pt modelId="{E43A665F-2732-410F-BD87-9F5B50F81180}" type="sibTrans" cxnId="{D9F5B4FD-1E0A-4781-9951-082D7F31B072}">
      <dgm:prSet/>
      <dgm:spPr/>
      <dgm:t>
        <a:bodyPr/>
        <a:lstStyle/>
        <a:p>
          <a:endParaRPr lang="en-IE"/>
        </a:p>
      </dgm:t>
    </dgm:pt>
    <dgm:pt modelId="{3F75306D-6929-40ED-AC25-BBA6E1901D25}" type="pres">
      <dgm:prSet presAssocID="{66C67CA7-A49B-406C-BA77-E34E99550982}" presName="theList" presStyleCnt="0">
        <dgm:presLayoutVars>
          <dgm:dir/>
          <dgm:animLvl val="lvl"/>
          <dgm:resizeHandles val="exact"/>
        </dgm:presLayoutVars>
      </dgm:prSet>
      <dgm:spPr/>
    </dgm:pt>
    <dgm:pt modelId="{87ED7B96-726D-4DBF-A7D9-CCA2ED37E62A}" type="pres">
      <dgm:prSet presAssocID="{D9AC0662-1026-475D-B698-61BE626A276E}" presName="compNode" presStyleCnt="0"/>
      <dgm:spPr/>
    </dgm:pt>
    <dgm:pt modelId="{4ED3178D-797F-4863-A786-3C73DA498AD7}" type="pres">
      <dgm:prSet presAssocID="{D9AC0662-1026-475D-B698-61BE626A276E}" presName="aNode" presStyleLbl="bgShp" presStyleIdx="0" presStyleCnt="3"/>
      <dgm:spPr/>
    </dgm:pt>
    <dgm:pt modelId="{99D5C9C1-78E6-4B3B-9260-E21D35A9D8F1}" type="pres">
      <dgm:prSet presAssocID="{D9AC0662-1026-475D-B698-61BE626A276E}" presName="textNode" presStyleLbl="bgShp" presStyleIdx="0" presStyleCnt="3"/>
      <dgm:spPr/>
    </dgm:pt>
    <dgm:pt modelId="{7AA6FA91-457D-4D4B-83E6-73ECE79A6F12}" type="pres">
      <dgm:prSet presAssocID="{D9AC0662-1026-475D-B698-61BE626A276E}" presName="compChildNode" presStyleCnt="0"/>
      <dgm:spPr/>
    </dgm:pt>
    <dgm:pt modelId="{7735BD9E-7AA2-4702-BD65-D885A208E6C1}" type="pres">
      <dgm:prSet presAssocID="{D9AC0662-1026-475D-B698-61BE626A276E}" presName="theInnerList" presStyleCnt="0"/>
      <dgm:spPr/>
    </dgm:pt>
    <dgm:pt modelId="{AE26142F-624C-4088-8365-23A11FA17BD8}" type="pres">
      <dgm:prSet presAssocID="{B9431167-39B3-4992-A2C8-E06EAD629D72}" presName="childNode" presStyleLbl="node1" presStyleIdx="0" presStyleCnt="11">
        <dgm:presLayoutVars>
          <dgm:bulletEnabled val="1"/>
        </dgm:presLayoutVars>
      </dgm:prSet>
      <dgm:spPr/>
    </dgm:pt>
    <dgm:pt modelId="{C92D9427-E741-4205-BDA7-C5D7A1199D10}" type="pres">
      <dgm:prSet presAssocID="{B9431167-39B3-4992-A2C8-E06EAD629D72}" presName="aSpace2" presStyleCnt="0"/>
      <dgm:spPr/>
    </dgm:pt>
    <dgm:pt modelId="{715B069A-832F-4882-A323-96EF49E46E89}" type="pres">
      <dgm:prSet presAssocID="{7D85F207-FC34-40C4-A6A0-812E3AF0AE6E}" presName="childNode" presStyleLbl="node1" presStyleIdx="1" presStyleCnt="11">
        <dgm:presLayoutVars>
          <dgm:bulletEnabled val="1"/>
        </dgm:presLayoutVars>
      </dgm:prSet>
      <dgm:spPr/>
    </dgm:pt>
    <dgm:pt modelId="{8E7F99B9-973B-438D-8E21-EC58CA8D8209}" type="pres">
      <dgm:prSet presAssocID="{7D85F207-FC34-40C4-A6A0-812E3AF0AE6E}" presName="aSpace2" presStyleCnt="0"/>
      <dgm:spPr/>
    </dgm:pt>
    <dgm:pt modelId="{FA8B5D34-514F-4B78-8A5E-F0D7209AE199}" type="pres">
      <dgm:prSet presAssocID="{8B1DA5CF-64F4-416A-8823-334A9B0EB55C}" presName="childNode" presStyleLbl="node1" presStyleIdx="2" presStyleCnt="11">
        <dgm:presLayoutVars>
          <dgm:bulletEnabled val="1"/>
        </dgm:presLayoutVars>
      </dgm:prSet>
      <dgm:spPr/>
    </dgm:pt>
    <dgm:pt modelId="{C78D9539-2F88-4BE3-AA18-A5102B5AA903}" type="pres">
      <dgm:prSet presAssocID="{D9AC0662-1026-475D-B698-61BE626A276E}" presName="aSpace" presStyleCnt="0"/>
      <dgm:spPr/>
    </dgm:pt>
    <dgm:pt modelId="{B543CC74-7839-404B-84CB-8E9A2E63C748}" type="pres">
      <dgm:prSet presAssocID="{37BC676A-20FF-4128-92CC-8D7C32727FBF}" presName="compNode" presStyleCnt="0"/>
      <dgm:spPr/>
    </dgm:pt>
    <dgm:pt modelId="{BAAA5B24-C357-4681-BFC9-CB698E832B8A}" type="pres">
      <dgm:prSet presAssocID="{37BC676A-20FF-4128-92CC-8D7C32727FBF}" presName="aNode" presStyleLbl="bgShp" presStyleIdx="1" presStyleCnt="3"/>
      <dgm:spPr/>
    </dgm:pt>
    <dgm:pt modelId="{68F76176-224C-448F-9764-A595391272A6}" type="pres">
      <dgm:prSet presAssocID="{37BC676A-20FF-4128-92CC-8D7C32727FBF}" presName="textNode" presStyleLbl="bgShp" presStyleIdx="1" presStyleCnt="3"/>
      <dgm:spPr/>
    </dgm:pt>
    <dgm:pt modelId="{5ED0394C-113D-44B0-B4AE-51E4A691AD43}" type="pres">
      <dgm:prSet presAssocID="{37BC676A-20FF-4128-92CC-8D7C32727FBF}" presName="compChildNode" presStyleCnt="0"/>
      <dgm:spPr/>
    </dgm:pt>
    <dgm:pt modelId="{AD66E720-05B9-4ECF-B423-E6BC5BE37CFF}" type="pres">
      <dgm:prSet presAssocID="{37BC676A-20FF-4128-92CC-8D7C32727FBF}" presName="theInnerList" presStyleCnt="0"/>
      <dgm:spPr/>
    </dgm:pt>
    <dgm:pt modelId="{1A7FB56A-20E2-46EE-B114-8A0FF29C9DA1}" type="pres">
      <dgm:prSet presAssocID="{FDD41220-5E1D-41BF-98B1-CA9AECD3A817}" presName="childNode" presStyleLbl="node1" presStyleIdx="3" presStyleCnt="11">
        <dgm:presLayoutVars>
          <dgm:bulletEnabled val="1"/>
        </dgm:presLayoutVars>
      </dgm:prSet>
      <dgm:spPr/>
    </dgm:pt>
    <dgm:pt modelId="{3D5AF5C2-5BC1-41F8-9D68-021F4C1016E1}" type="pres">
      <dgm:prSet presAssocID="{FDD41220-5E1D-41BF-98B1-CA9AECD3A817}" presName="aSpace2" presStyleCnt="0"/>
      <dgm:spPr/>
    </dgm:pt>
    <dgm:pt modelId="{A18434A8-8D9F-4D8A-9FA9-5032BD1D4B15}" type="pres">
      <dgm:prSet presAssocID="{17D57FA2-AC1C-46E0-872D-5A6052D102BD}" presName="childNode" presStyleLbl="node1" presStyleIdx="4" presStyleCnt="11">
        <dgm:presLayoutVars>
          <dgm:bulletEnabled val="1"/>
        </dgm:presLayoutVars>
      </dgm:prSet>
      <dgm:spPr/>
    </dgm:pt>
    <dgm:pt modelId="{36FDAFCB-4F1B-43D6-AA93-9B261012C991}" type="pres">
      <dgm:prSet presAssocID="{17D57FA2-AC1C-46E0-872D-5A6052D102BD}" presName="aSpace2" presStyleCnt="0"/>
      <dgm:spPr/>
    </dgm:pt>
    <dgm:pt modelId="{3C90E627-BE7A-49A1-99B8-FF01F09264CA}" type="pres">
      <dgm:prSet presAssocID="{04DCEC25-28E8-4204-B5C0-FB8DB57B30E4}" presName="childNode" presStyleLbl="node1" presStyleIdx="5" presStyleCnt="11">
        <dgm:presLayoutVars>
          <dgm:bulletEnabled val="1"/>
        </dgm:presLayoutVars>
      </dgm:prSet>
      <dgm:spPr/>
    </dgm:pt>
    <dgm:pt modelId="{E5A1CDA5-3F43-4D7D-80B5-FAC043950F90}" type="pres">
      <dgm:prSet presAssocID="{04DCEC25-28E8-4204-B5C0-FB8DB57B30E4}" presName="aSpace2" presStyleCnt="0"/>
      <dgm:spPr/>
    </dgm:pt>
    <dgm:pt modelId="{A7851774-4CA9-4E30-AD54-285583A8C3D0}" type="pres">
      <dgm:prSet presAssocID="{DF08BE94-B8D3-4BF6-9F7F-C9ACF2637358}" presName="childNode" presStyleLbl="node1" presStyleIdx="6" presStyleCnt="11">
        <dgm:presLayoutVars>
          <dgm:bulletEnabled val="1"/>
        </dgm:presLayoutVars>
      </dgm:prSet>
      <dgm:spPr/>
    </dgm:pt>
    <dgm:pt modelId="{A532059E-32E6-4493-94E1-D70916DF8F3F}" type="pres">
      <dgm:prSet presAssocID="{37BC676A-20FF-4128-92CC-8D7C32727FBF}" presName="aSpace" presStyleCnt="0"/>
      <dgm:spPr/>
    </dgm:pt>
    <dgm:pt modelId="{F06F7E61-3D2C-43A5-9BC9-33A5EFE372B5}" type="pres">
      <dgm:prSet presAssocID="{E4217928-5F03-4562-AD05-0C0CFA56F799}" presName="compNode" presStyleCnt="0"/>
      <dgm:spPr/>
    </dgm:pt>
    <dgm:pt modelId="{661B09B2-62C3-45B9-B3B5-ABBEADCE35FB}" type="pres">
      <dgm:prSet presAssocID="{E4217928-5F03-4562-AD05-0C0CFA56F799}" presName="aNode" presStyleLbl="bgShp" presStyleIdx="2" presStyleCnt="3"/>
      <dgm:spPr/>
    </dgm:pt>
    <dgm:pt modelId="{F4BCB106-D675-458E-9E71-56135EE64760}" type="pres">
      <dgm:prSet presAssocID="{E4217928-5F03-4562-AD05-0C0CFA56F799}" presName="textNode" presStyleLbl="bgShp" presStyleIdx="2" presStyleCnt="3"/>
      <dgm:spPr/>
    </dgm:pt>
    <dgm:pt modelId="{3857997D-689E-4AF3-9645-CF749CCEC83C}" type="pres">
      <dgm:prSet presAssocID="{E4217928-5F03-4562-AD05-0C0CFA56F799}" presName="compChildNode" presStyleCnt="0"/>
      <dgm:spPr/>
    </dgm:pt>
    <dgm:pt modelId="{6B16A29D-3F59-439A-8D08-65F594BD97EE}" type="pres">
      <dgm:prSet presAssocID="{E4217928-5F03-4562-AD05-0C0CFA56F799}" presName="theInnerList" presStyleCnt="0"/>
      <dgm:spPr/>
    </dgm:pt>
    <dgm:pt modelId="{17BE9890-1C42-4741-ABE8-6E0A26071181}" type="pres">
      <dgm:prSet presAssocID="{2F5D599B-4C68-48DF-88F4-C7CBB420DF1B}" presName="childNode" presStyleLbl="node1" presStyleIdx="7" presStyleCnt="11">
        <dgm:presLayoutVars>
          <dgm:bulletEnabled val="1"/>
        </dgm:presLayoutVars>
      </dgm:prSet>
      <dgm:spPr/>
    </dgm:pt>
    <dgm:pt modelId="{85ECBF0C-1716-49F7-9A3A-A50A8444904A}" type="pres">
      <dgm:prSet presAssocID="{2F5D599B-4C68-48DF-88F4-C7CBB420DF1B}" presName="aSpace2" presStyleCnt="0"/>
      <dgm:spPr/>
    </dgm:pt>
    <dgm:pt modelId="{9FE6388E-A65E-4178-A8DF-6F4CC632E51D}" type="pres">
      <dgm:prSet presAssocID="{D34EC577-5EE9-4E6F-BF97-3320FB0323E6}" presName="childNode" presStyleLbl="node1" presStyleIdx="8" presStyleCnt="11">
        <dgm:presLayoutVars>
          <dgm:bulletEnabled val="1"/>
        </dgm:presLayoutVars>
      </dgm:prSet>
      <dgm:spPr/>
    </dgm:pt>
    <dgm:pt modelId="{10B10EE1-516E-4122-9051-9F9B525F06C2}" type="pres">
      <dgm:prSet presAssocID="{D34EC577-5EE9-4E6F-BF97-3320FB0323E6}" presName="aSpace2" presStyleCnt="0"/>
      <dgm:spPr/>
    </dgm:pt>
    <dgm:pt modelId="{D72F1F3D-CC48-4330-B1B0-B54F01E01017}" type="pres">
      <dgm:prSet presAssocID="{47E8DD67-5A72-41D2-BF89-06B0AB1405FA}" presName="childNode" presStyleLbl="node1" presStyleIdx="9" presStyleCnt="11">
        <dgm:presLayoutVars>
          <dgm:bulletEnabled val="1"/>
        </dgm:presLayoutVars>
      </dgm:prSet>
      <dgm:spPr/>
    </dgm:pt>
    <dgm:pt modelId="{B4997FB3-C4B8-4BB2-9147-E3F43DDF9FC5}" type="pres">
      <dgm:prSet presAssocID="{47E8DD67-5A72-41D2-BF89-06B0AB1405FA}" presName="aSpace2" presStyleCnt="0"/>
      <dgm:spPr/>
    </dgm:pt>
    <dgm:pt modelId="{F46E13BF-1BB2-4A47-B2E2-315FB855D1AA}" type="pres">
      <dgm:prSet presAssocID="{D61E9D9C-3F8C-4BB7-BE2B-629520C97652}" presName="childNode" presStyleLbl="node1" presStyleIdx="10" presStyleCnt="11">
        <dgm:presLayoutVars>
          <dgm:bulletEnabled val="1"/>
        </dgm:presLayoutVars>
      </dgm:prSet>
      <dgm:spPr/>
    </dgm:pt>
  </dgm:ptLst>
  <dgm:cxnLst>
    <dgm:cxn modelId="{A6C97C09-BC12-47FD-AD72-8F9801B7FCE6}" type="presOf" srcId="{DF08BE94-B8D3-4BF6-9F7F-C9ACF2637358}" destId="{A7851774-4CA9-4E30-AD54-285583A8C3D0}" srcOrd="0" destOrd="0" presId="urn:microsoft.com/office/officeart/2005/8/layout/lProcess2"/>
    <dgm:cxn modelId="{1B14AD09-3ECE-4024-A925-654F02A8D52B}" type="presOf" srcId="{B9431167-39B3-4992-A2C8-E06EAD629D72}" destId="{AE26142F-624C-4088-8365-23A11FA17BD8}" srcOrd="0" destOrd="0" presId="urn:microsoft.com/office/officeart/2005/8/layout/lProcess2"/>
    <dgm:cxn modelId="{C1FE6B0A-DA9F-4881-AA56-8CC16CCFA55A}" type="presOf" srcId="{D61E9D9C-3F8C-4BB7-BE2B-629520C97652}" destId="{F46E13BF-1BB2-4A47-B2E2-315FB855D1AA}" srcOrd="0" destOrd="0" presId="urn:microsoft.com/office/officeart/2005/8/layout/lProcess2"/>
    <dgm:cxn modelId="{0FD9C22E-B1C6-4493-9A15-67CE06531B61}" srcId="{66C67CA7-A49B-406C-BA77-E34E99550982}" destId="{37BC676A-20FF-4128-92CC-8D7C32727FBF}" srcOrd="1" destOrd="0" parTransId="{69631F2E-C655-4BC7-937F-684C60AC2495}" sibTransId="{5525EFEF-1DB1-47CE-8A0E-EB2389518B8D}"/>
    <dgm:cxn modelId="{016F7135-C03A-42D6-BD66-6DE523D22114}" type="presOf" srcId="{2F5D599B-4C68-48DF-88F4-C7CBB420DF1B}" destId="{17BE9890-1C42-4741-ABE8-6E0A26071181}" srcOrd="0" destOrd="0" presId="urn:microsoft.com/office/officeart/2005/8/layout/lProcess2"/>
    <dgm:cxn modelId="{85DF6541-3956-41B0-BE1C-5BE2681514C4}" srcId="{E4217928-5F03-4562-AD05-0C0CFA56F799}" destId="{47E8DD67-5A72-41D2-BF89-06B0AB1405FA}" srcOrd="2" destOrd="0" parTransId="{9000A40B-D3DB-4DF2-9382-D52CE20798C2}" sibTransId="{F22A63FE-AF42-4DF9-93DB-C4EAE24D3549}"/>
    <dgm:cxn modelId="{92B5CD68-463F-462D-92BE-45A1978DAD16}" srcId="{37BC676A-20FF-4128-92CC-8D7C32727FBF}" destId="{DF08BE94-B8D3-4BF6-9F7F-C9ACF2637358}" srcOrd="3" destOrd="0" parTransId="{82E03A66-C684-4F41-AFF9-D80D40A9F4F4}" sibTransId="{FFC7FE8A-F4B9-4DA0-BD55-327386A2737E}"/>
    <dgm:cxn modelId="{E8F98F6A-F29C-450B-AF41-831B9A850BE0}" type="presOf" srcId="{FDD41220-5E1D-41BF-98B1-CA9AECD3A817}" destId="{1A7FB56A-20E2-46EE-B114-8A0FF29C9DA1}" srcOrd="0" destOrd="0" presId="urn:microsoft.com/office/officeart/2005/8/layout/lProcess2"/>
    <dgm:cxn modelId="{0A097D4D-BCB9-4CCF-B71C-86DF2A75F3C6}" srcId="{D9AC0662-1026-475D-B698-61BE626A276E}" destId="{B9431167-39B3-4992-A2C8-E06EAD629D72}" srcOrd="0" destOrd="0" parTransId="{68E5C4E2-B562-43D5-9ED5-F4ADA147836D}" sibTransId="{98CDB074-ECFC-41A6-B30D-5A9C6DA848D4}"/>
    <dgm:cxn modelId="{3606EF6E-0BEF-4FB5-9319-AE193578AEB5}" type="presOf" srcId="{37BC676A-20FF-4128-92CC-8D7C32727FBF}" destId="{BAAA5B24-C357-4681-BFC9-CB698E832B8A}" srcOrd="0" destOrd="0" presId="urn:microsoft.com/office/officeart/2005/8/layout/lProcess2"/>
    <dgm:cxn modelId="{40325171-3B50-4F00-B87E-162C1EBA9EE6}" type="presOf" srcId="{D9AC0662-1026-475D-B698-61BE626A276E}" destId="{99D5C9C1-78E6-4B3B-9260-E21D35A9D8F1}" srcOrd="1" destOrd="0" presId="urn:microsoft.com/office/officeart/2005/8/layout/lProcess2"/>
    <dgm:cxn modelId="{11118456-445C-416A-B037-17AD53C4AD89}" type="presOf" srcId="{D9AC0662-1026-475D-B698-61BE626A276E}" destId="{4ED3178D-797F-4863-A786-3C73DA498AD7}" srcOrd="0" destOrd="0" presId="urn:microsoft.com/office/officeart/2005/8/layout/lProcess2"/>
    <dgm:cxn modelId="{00A3F97B-D906-4F67-BFD1-5703F663F72D}" type="presOf" srcId="{E4217928-5F03-4562-AD05-0C0CFA56F799}" destId="{661B09B2-62C3-45B9-B3B5-ABBEADCE35FB}" srcOrd="0" destOrd="0" presId="urn:microsoft.com/office/officeart/2005/8/layout/lProcess2"/>
    <dgm:cxn modelId="{50DA717C-5652-4421-A3B1-6F0DD4EA4313}" srcId="{66C67CA7-A49B-406C-BA77-E34E99550982}" destId="{D9AC0662-1026-475D-B698-61BE626A276E}" srcOrd="0" destOrd="0" parTransId="{07A58BB0-A942-4070-9AED-4F538175B6A7}" sibTransId="{69D7DE1B-3F71-4B3F-AD48-CDCC32C490BC}"/>
    <dgm:cxn modelId="{2009B38D-76E8-493B-85D6-A235255A8FBB}" type="presOf" srcId="{47E8DD67-5A72-41D2-BF89-06B0AB1405FA}" destId="{D72F1F3D-CC48-4330-B1B0-B54F01E01017}" srcOrd="0" destOrd="0" presId="urn:microsoft.com/office/officeart/2005/8/layout/lProcess2"/>
    <dgm:cxn modelId="{20A43D91-E48B-47DB-95BC-BA63EBAD57AD}" type="presOf" srcId="{D34EC577-5EE9-4E6F-BF97-3320FB0323E6}" destId="{9FE6388E-A65E-4178-A8DF-6F4CC632E51D}" srcOrd="0" destOrd="0" presId="urn:microsoft.com/office/officeart/2005/8/layout/lProcess2"/>
    <dgm:cxn modelId="{DEE00093-7711-40BF-BFF6-3780C035D930}" type="presOf" srcId="{37BC676A-20FF-4128-92CC-8D7C32727FBF}" destId="{68F76176-224C-448F-9764-A595391272A6}" srcOrd="1" destOrd="0" presId="urn:microsoft.com/office/officeart/2005/8/layout/lProcess2"/>
    <dgm:cxn modelId="{6DC93A99-508F-44FD-90D4-865D817EA6E2}" srcId="{E4217928-5F03-4562-AD05-0C0CFA56F799}" destId="{D34EC577-5EE9-4E6F-BF97-3320FB0323E6}" srcOrd="1" destOrd="0" parTransId="{A46690EF-DCA7-498D-AB1A-D819C8D77938}" sibTransId="{88034A49-82E0-490E-A2B0-FCD9CE5FCA0E}"/>
    <dgm:cxn modelId="{B525B7A1-89A0-4107-9B73-A1035316852D}" type="presOf" srcId="{E4217928-5F03-4562-AD05-0C0CFA56F799}" destId="{F4BCB106-D675-458E-9E71-56135EE64760}" srcOrd="1" destOrd="0" presId="urn:microsoft.com/office/officeart/2005/8/layout/lProcess2"/>
    <dgm:cxn modelId="{9506CBA4-2F1D-470E-824E-D47AA0EE6AFF}" srcId="{37BC676A-20FF-4128-92CC-8D7C32727FBF}" destId="{17D57FA2-AC1C-46E0-872D-5A6052D102BD}" srcOrd="1" destOrd="0" parTransId="{12630344-8AE0-4967-91F2-084BCCAF72FE}" sibTransId="{940DFFAE-6709-4E94-A296-38472DBA57CE}"/>
    <dgm:cxn modelId="{22DCC7A6-47DF-462E-91F3-54C4A0210D8D}" type="presOf" srcId="{04DCEC25-28E8-4204-B5C0-FB8DB57B30E4}" destId="{3C90E627-BE7A-49A1-99B8-FF01F09264CA}" srcOrd="0" destOrd="0" presId="urn:microsoft.com/office/officeart/2005/8/layout/lProcess2"/>
    <dgm:cxn modelId="{E91FFEAC-AD26-41F8-8761-926447F1E731}" srcId="{66C67CA7-A49B-406C-BA77-E34E99550982}" destId="{E4217928-5F03-4562-AD05-0C0CFA56F799}" srcOrd="2" destOrd="0" parTransId="{0D8D425A-6C21-43B2-B4DA-2094863EC7A0}" sibTransId="{16605A01-6E90-45FB-B2FB-43C191BD9A51}"/>
    <dgm:cxn modelId="{23898EAD-4541-4DA4-9756-7960FC644336}" srcId="{37BC676A-20FF-4128-92CC-8D7C32727FBF}" destId="{04DCEC25-28E8-4204-B5C0-FB8DB57B30E4}" srcOrd="2" destOrd="0" parTransId="{9302B14B-0178-41BF-8B2B-FAFBAF41EBEE}" sibTransId="{D8AE31C8-8BCB-402E-813E-7452D998C54F}"/>
    <dgm:cxn modelId="{DFA30AC9-293F-4FEE-80B0-B5F55D4274ED}" type="presOf" srcId="{17D57FA2-AC1C-46E0-872D-5A6052D102BD}" destId="{A18434A8-8D9F-4D8A-9FA9-5032BD1D4B15}" srcOrd="0" destOrd="0" presId="urn:microsoft.com/office/officeart/2005/8/layout/lProcess2"/>
    <dgm:cxn modelId="{E548AFCD-31B8-413F-BD37-301D287F745E}" type="presOf" srcId="{66C67CA7-A49B-406C-BA77-E34E99550982}" destId="{3F75306D-6929-40ED-AC25-BBA6E1901D25}" srcOrd="0" destOrd="0" presId="urn:microsoft.com/office/officeart/2005/8/layout/lProcess2"/>
    <dgm:cxn modelId="{328FD6D7-4B4B-4867-BD68-0402EFE16C9D}" type="presOf" srcId="{8B1DA5CF-64F4-416A-8823-334A9B0EB55C}" destId="{FA8B5D34-514F-4B78-8A5E-F0D7209AE199}" srcOrd="0" destOrd="0" presId="urn:microsoft.com/office/officeart/2005/8/layout/lProcess2"/>
    <dgm:cxn modelId="{013D36E5-B38A-454F-8C82-7CA65EE224C0}" srcId="{D9AC0662-1026-475D-B698-61BE626A276E}" destId="{7D85F207-FC34-40C4-A6A0-812E3AF0AE6E}" srcOrd="1" destOrd="0" parTransId="{7A7FA88A-CC11-47F6-AD14-C9DDBAFE7C7C}" sibTransId="{E0A24639-71BC-41BB-BE8E-B12E73CF2913}"/>
    <dgm:cxn modelId="{E92CA6E9-CBDC-4688-9B2E-6D1EDEB574A4}" srcId="{37BC676A-20FF-4128-92CC-8D7C32727FBF}" destId="{FDD41220-5E1D-41BF-98B1-CA9AECD3A817}" srcOrd="0" destOrd="0" parTransId="{B80626F0-8C6A-471C-8F14-FDF52D6D92C1}" sibTransId="{C682F91D-C746-4645-8A4B-4C11396B7AFA}"/>
    <dgm:cxn modelId="{76C815EB-42B4-4CFF-AB53-395838C1F044}" type="presOf" srcId="{7D85F207-FC34-40C4-A6A0-812E3AF0AE6E}" destId="{715B069A-832F-4882-A323-96EF49E46E89}" srcOrd="0" destOrd="0" presId="urn:microsoft.com/office/officeart/2005/8/layout/lProcess2"/>
    <dgm:cxn modelId="{EEFA9CF2-F727-4C1C-9056-F926144ADB19}" srcId="{D9AC0662-1026-475D-B698-61BE626A276E}" destId="{8B1DA5CF-64F4-416A-8823-334A9B0EB55C}" srcOrd="2" destOrd="0" parTransId="{C4B180AE-41F3-4278-8B93-60973C73B2FA}" sibTransId="{96C74E63-9785-474D-B9AB-71AE692506E3}"/>
    <dgm:cxn modelId="{D9F5B4FD-1E0A-4781-9951-082D7F31B072}" srcId="{E4217928-5F03-4562-AD05-0C0CFA56F799}" destId="{D61E9D9C-3F8C-4BB7-BE2B-629520C97652}" srcOrd="3" destOrd="0" parTransId="{7B7DBA90-7376-409F-BFC2-6A5B81C68AF9}" sibTransId="{E43A665F-2732-410F-BD87-9F5B50F81180}"/>
    <dgm:cxn modelId="{BBFA6DFF-C1C6-4BB1-B868-5496938CFA1F}" srcId="{E4217928-5F03-4562-AD05-0C0CFA56F799}" destId="{2F5D599B-4C68-48DF-88F4-C7CBB420DF1B}" srcOrd="0" destOrd="0" parTransId="{4EFDEA7B-2BDE-45AE-896F-2A6BFD7BB58D}" sibTransId="{CFEC5F53-12C3-4826-B522-BDDAA1D33AC9}"/>
    <dgm:cxn modelId="{5933CA73-080E-4759-A697-04B34C8AB91A}" type="presParOf" srcId="{3F75306D-6929-40ED-AC25-BBA6E1901D25}" destId="{87ED7B96-726D-4DBF-A7D9-CCA2ED37E62A}" srcOrd="0" destOrd="0" presId="urn:microsoft.com/office/officeart/2005/8/layout/lProcess2"/>
    <dgm:cxn modelId="{B2A016D9-99C9-424A-82A2-C212D85C84AB}" type="presParOf" srcId="{87ED7B96-726D-4DBF-A7D9-CCA2ED37E62A}" destId="{4ED3178D-797F-4863-A786-3C73DA498AD7}" srcOrd="0" destOrd="0" presId="urn:microsoft.com/office/officeart/2005/8/layout/lProcess2"/>
    <dgm:cxn modelId="{6EF4D3F7-7773-4657-B628-FED68D1E9304}" type="presParOf" srcId="{87ED7B96-726D-4DBF-A7D9-CCA2ED37E62A}" destId="{99D5C9C1-78E6-4B3B-9260-E21D35A9D8F1}" srcOrd="1" destOrd="0" presId="urn:microsoft.com/office/officeart/2005/8/layout/lProcess2"/>
    <dgm:cxn modelId="{A05A5C83-6364-4761-A540-56F97931C445}" type="presParOf" srcId="{87ED7B96-726D-4DBF-A7D9-CCA2ED37E62A}" destId="{7AA6FA91-457D-4D4B-83E6-73ECE79A6F12}" srcOrd="2" destOrd="0" presId="urn:microsoft.com/office/officeart/2005/8/layout/lProcess2"/>
    <dgm:cxn modelId="{91FD26F0-7088-4C32-9C51-70F055649F0C}" type="presParOf" srcId="{7AA6FA91-457D-4D4B-83E6-73ECE79A6F12}" destId="{7735BD9E-7AA2-4702-BD65-D885A208E6C1}" srcOrd="0" destOrd="0" presId="urn:microsoft.com/office/officeart/2005/8/layout/lProcess2"/>
    <dgm:cxn modelId="{B8F4E27E-1FAD-4FE3-A717-CBA638799741}" type="presParOf" srcId="{7735BD9E-7AA2-4702-BD65-D885A208E6C1}" destId="{AE26142F-624C-4088-8365-23A11FA17BD8}" srcOrd="0" destOrd="0" presId="urn:microsoft.com/office/officeart/2005/8/layout/lProcess2"/>
    <dgm:cxn modelId="{CB354F16-AB58-4160-973A-BA600DB4A09F}" type="presParOf" srcId="{7735BD9E-7AA2-4702-BD65-D885A208E6C1}" destId="{C92D9427-E741-4205-BDA7-C5D7A1199D10}" srcOrd="1" destOrd="0" presId="urn:microsoft.com/office/officeart/2005/8/layout/lProcess2"/>
    <dgm:cxn modelId="{E6D04371-9380-4333-B193-39514F79311C}" type="presParOf" srcId="{7735BD9E-7AA2-4702-BD65-D885A208E6C1}" destId="{715B069A-832F-4882-A323-96EF49E46E89}" srcOrd="2" destOrd="0" presId="urn:microsoft.com/office/officeart/2005/8/layout/lProcess2"/>
    <dgm:cxn modelId="{107ED56D-486D-417C-97AE-06911997E4D6}" type="presParOf" srcId="{7735BD9E-7AA2-4702-BD65-D885A208E6C1}" destId="{8E7F99B9-973B-438D-8E21-EC58CA8D8209}" srcOrd="3" destOrd="0" presId="urn:microsoft.com/office/officeart/2005/8/layout/lProcess2"/>
    <dgm:cxn modelId="{0635998A-E541-4A95-AA43-A58535ED6DFE}" type="presParOf" srcId="{7735BD9E-7AA2-4702-BD65-D885A208E6C1}" destId="{FA8B5D34-514F-4B78-8A5E-F0D7209AE199}" srcOrd="4" destOrd="0" presId="urn:microsoft.com/office/officeart/2005/8/layout/lProcess2"/>
    <dgm:cxn modelId="{8751DFDD-7734-486D-88CA-C1F49605558E}" type="presParOf" srcId="{3F75306D-6929-40ED-AC25-BBA6E1901D25}" destId="{C78D9539-2F88-4BE3-AA18-A5102B5AA903}" srcOrd="1" destOrd="0" presId="urn:microsoft.com/office/officeart/2005/8/layout/lProcess2"/>
    <dgm:cxn modelId="{BCF81B83-5F8B-46B8-A8AB-0A6144FE1F49}" type="presParOf" srcId="{3F75306D-6929-40ED-AC25-BBA6E1901D25}" destId="{B543CC74-7839-404B-84CB-8E9A2E63C748}" srcOrd="2" destOrd="0" presId="urn:microsoft.com/office/officeart/2005/8/layout/lProcess2"/>
    <dgm:cxn modelId="{140A8589-0AD9-4A64-9E6B-AEC3A3FD703F}" type="presParOf" srcId="{B543CC74-7839-404B-84CB-8E9A2E63C748}" destId="{BAAA5B24-C357-4681-BFC9-CB698E832B8A}" srcOrd="0" destOrd="0" presId="urn:microsoft.com/office/officeart/2005/8/layout/lProcess2"/>
    <dgm:cxn modelId="{4B65277F-9042-4849-8224-D56D1BAEDFAC}" type="presParOf" srcId="{B543CC74-7839-404B-84CB-8E9A2E63C748}" destId="{68F76176-224C-448F-9764-A595391272A6}" srcOrd="1" destOrd="0" presId="urn:microsoft.com/office/officeart/2005/8/layout/lProcess2"/>
    <dgm:cxn modelId="{14684EB6-83CF-45C8-8578-753F50BD050B}" type="presParOf" srcId="{B543CC74-7839-404B-84CB-8E9A2E63C748}" destId="{5ED0394C-113D-44B0-B4AE-51E4A691AD43}" srcOrd="2" destOrd="0" presId="urn:microsoft.com/office/officeart/2005/8/layout/lProcess2"/>
    <dgm:cxn modelId="{BAD0CC2C-78C7-46B8-ADFE-92A3B2A8D8AB}" type="presParOf" srcId="{5ED0394C-113D-44B0-B4AE-51E4A691AD43}" destId="{AD66E720-05B9-4ECF-B423-E6BC5BE37CFF}" srcOrd="0" destOrd="0" presId="urn:microsoft.com/office/officeart/2005/8/layout/lProcess2"/>
    <dgm:cxn modelId="{2E16A9CF-CB3D-42A9-9E11-6FEF9C3AAB76}" type="presParOf" srcId="{AD66E720-05B9-4ECF-B423-E6BC5BE37CFF}" destId="{1A7FB56A-20E2-46EE-B114-8A0FF29C9DA1}" srcOrd="0" destOrd="0" presId="urn:microsoft.com/office/officeart/2005/8/layout/lProcess2"/>
    <dgm:cxn modelId="{74953C0D-C10B-49E1-822B-CD76C1DA4856}" type="presParOf" srcId="{AD66E720-05B9-4ECF-B423-E6BC5BE37CFF}" destId="{3D5AF5C2-5BC1-41F8-9D68-021F4C1016E1}" srcOrd="1" destOrd="0" presId="urn:microsoft.com/office/officeart/2005/8/layout/lProcess2"/>
    <dgm:cxn modelId="{07D7D4FF-C022-4176-8514-C6B2871B9F66}" type="presParOf" srcId="{AD66E720-05B9-4ECF-B423-E6BC5BE37CFF}" destId="{A18434A8-8D9F-4D8A-9FA9-5032BD1D4B15}" srcOrd="2" destOrd="0" presId="urn:microsoft.com/office/officeart/2005/8/layout/lProcess2"/>
    <dgm:cxn modelId="{A2666A1F-457D-4EE5-8F70-7A3303FC0FE6}" type="presParOf" srcId="{AD66E720-05B9-4ECF-B423-E6BC5BE37CFF}" destId="{36FDAFCB-4F1B-43D6-AA93-9B261012C991}" srcOrd="3" destOrd="0" presId="urn:microsoft.com/office/officeart/2005/8/layout/lProcess2"/>
    <dgm:cxn modelId="{D4BACE78-B828-4854-B3B0-75CAF2750DF4}" type="presParOf" srcId="{AD66E720-05B9-4ECF-B423-E6BC5BE37CFF}" destId="{3C90E627-BE7A-49A1-99B8-FF01F09264CA}" srcOrd="4" destOrd="0" presId="urn:microsoft.com/office/officeart/2005/8/layout/lProcess2"/>
    <dgm:cxn modelId="{4EC21D6D-E79A-4E1C-8F79-770999447882}" type="presParOf" srcId="{AD66E720-05B9-4ECF-B423-E6BC5BE37CFF}" destId="{E5A1CDA5-3F43-4D7D-80B5-FAC043950F90}" srcOrd="5" destOrd="0" presId="urn:microsoft.com/office/officeart/2005/8/layout/lProcess2"/>
    <dgm:cxn modelId="{C38FF43B-A3F1-4E7A-8770-9F6B576759A0}" type="presParOf" srcId="{AD66E720-05B9-4ECF-B423-E6BC5BE37CFF}" destId="{A7851774-4CA9-4E30-AD54-285583A8C3D0}" srcOrd="6" destOrd="0" presId="urn:microsoft.com/office/officeart/2005/8/layout/lProcess2"/>
    <dgm:cxn modelId="{AF0BA86F-BF36-4820-B654-A7B9E375CE5C}" type="presParOf" srcId="{3F75306D-6929-40ED-AC25-BBA6E1901D25}" destId="{A532059E-32E6-4493-94E1-D70916DF8F3F}" srcOrd="3" destOrd="0" presId="urn:microsoft.com/office/officeart/2005/8/layout/lProcess2"/>
    <dgm:cxn modelId="{980AB1A8-BE9A-411F-B17D-6AEA1AA34AFE}" type="presParOf" srcId="{3F75306D-6929-40ED-AC25-BBA6E1901D25}" destId="{F06F7E61-3D2C-43A5-9BC9-33A5EFE372B5}" srcOrd="4" destOrd="0" presId="urn:microsoft.com/office/officeart/2005/8/layout/lProcess2"/>
    <dgm:cxn modelId="{499C7ADD-0085-4B8F-8AC8-010C61F28940}" type="presParOf" srcId="{F06F7E61-3D2C-43A5-9BC9-33A5EFE372B5}" destId="{661B09B2-62C3-45B9-B3B5-ABBEADCE35FB}" srcOrd="0" destOrd="0" presId="urn:microsoft.com/office/officeart/2005/8/layout/lProcess2"/>
    <dgm:cxn modelId="{34874F64-D756-40DC-9E9A-E5B08639EFAD}" type="presParOf" srcId="{F06F7E61-3D2C-43A5-9BC9-33A5EFE372B5}" destId="{F4BCB106-D675-458E-9E71-56135EE64760}" srcOrd="1" destOrd="0" presId="urn:microsoft.com/office/officeart/2005/8/layout/lProcess2"/>
    <dgm:cxn modelId="{702528C9-9C92-4762-A244-C7949D7091A2}" type="presParOf" srcId="{F06F7E61-3D2C-43A5-9BC9-33A5EFE372B5}" destId="{3857997D-689E-4AF3-9645-CF749CCEC83C}" srcOrd="2" destOrd="0" presId="urn:microsoft.com/office/officeart/2005/8/layout/lProcess2"/>
    <dgm:cxn modelId="{3CDFE73D-4FDF-4906-BC85-B8B44DF9AE39}" type="presParOf" srcId="{3857997D-689E-4AF3-9645-CF749CCEC83C}" destId="{6B16A29D-3F59-439A-8D08-65F594BD97EE}" srcOrd="0" destOrd="0" presId="urn:microsoft.com/office/officeart/2005/8/layout/lProcess2"/>
    <dgm:cxn modelId="{897C01F6-D7E4-42BB-9D73-2236B3A4EB89}" type="presParOf" srcId="{6B16A29D-3F59-439A-8D08-65F594BD97EE}" destId="{17BE9890-1C42-4741-ABE8-6E0A26071181}" srcOrd="0" destOrd="0" presId="urn:microsoft.com/office/officeart/2005/8/layout/lProcess2"/>
    <dgm:cxn modelId="{A2A3A09E-D787-49D5-8DEE-7DDBC8ED8B00}" type="presParOf" srcId="{6B16A29D-3F59-439A-8D08-65F594BD97EE}" destId="{85ECBF0C-1716-49F7-9A3A-A50A8444904A}" srcOrd="1" destOrd="0" presId="urn:microsoft.com/office/officeart/2005/8/layout/lProcess2"/>
    <dgm:cxn modelId="{52DDBED2-60F7-4A0D-8B01-0AEBABD00355}" type="presParOf" srcId="{6B16A29D-3F59-439A-8D08-65F594BD97EE}" destId="{9FE6388E-A65E-4178-A8DF-6F4CC632E51D}" srcOrd="2" destOrd="0" presId="urn:microsoft.com/office/officeart/2005/8/layout/lProcess2"/>
    <dgm:cxn modelId="{4A108775-462A-4424-B3F4-9BB05D674909}" type="presParOf" srcId="{6B16A29D-3F59-439A-8D08-65F594BD97EE}" destId="{10B10EE1-516E-4122-9051-9F9B525F06C2}" srcOrd="3" destOrd="0" presId="urn:microsoft.com/office/officeart/2005/8/layout/lProcess2"/>
    <dgm:cxn modelId="{78D111F8-4321-4586-8C54-611C0E84BC08}" type="presParOf" srcId="{6B16A29D-3F59-439A-8D08-65F594BD97EE}" destId="{D72F1F3D-CC48-4330-B1B0-B54F01E01017}" srcOrd="4" destOrd="0" presId="urn:microsoft.com/office/officeart/2005/8/layout/lProcess2"/>
    <dgm:cxn modelId="{32BA4655-9C55-48D0-AAE2-D01E9C502C7E}" type="presParOf" srcId="{6B16A29D-3F59-439A-8D08-65F594BD97EE}" destId="{B4997FB3-C4B8-4BB2-9147-E3F43DDF9FC5}" srcOrd="5" destOrd="0" presId="urn:microsoft.com/office/officeart/2005/8/layout/lProcess2"/>
    <dgm:cxn modelId="{79DFDA08-16B3-4FB2-A24C-23B49F6E4B62}" type="presParOf" srcId="{6B16A29D-3F59-439A-8D08-65F594BD97EE}" destId="{F46E13BF-1BB2-4A47-B2E2-315FB855D1AA}" srcOrd="6"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2FD86-231C-48F2-A7CA-8B2DD6E14D5E}">
      <dsp:nvSpPr>
        <dsp:cNvPr id="0" name=""/>
        <dsp:cNvSpPr/>
      </dsp:nvSpPr>
      <dsp:spPr>
        <a:xfrm>
          <a:off x="4712091" y="2603245"/>
          <a:ext cx="1053087" cy="91440"/>
        </a:xfrm>
        <a:custGeom>
          <a:avLst/>
          <a:gdLst/>
          <a:ahLst/>
          <a:cxnLst/>
          <a:rect l="0" t="0" r="0" b="0"/>
          <a:pathLst>
            <a:path>
              <a:moveTo>
                <a:pt x="0" y="45720"/>
              </a:moveTo>
              <a:lnTo>
                <a:pt x="1053087"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E" sz="500" kern="1200"/>
        </a:p>
      </dsp:txBody>
      <dsp:txXfrm>
        <a:off x="5211543" y="2643546"/>
        <a:ext cx="54184" cy="10836"/>
      </dsp:txXfrm>
    </dsp:sp>
    <dsp:sp modelId="{95826AC4-94D3-4258-A145-B3C3AD9B522B}">
      <dsp:nvSpPr>
        <dsp:cNvPr id="0" name=""/>
        <dsp:cNvSpPr/>
      </dsp:nvSpPr>
      <dsp:spPr>
        <a:xfrm>
          <a:off x="2206" y="1235459"/>
          <a:ext cx="4711684" cy="28270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IE" sz="3500" kern="1200" dirty="0"/>
            <a:t>Trinity Careers Service</a:t>
          </a:r>
        </a:p>
      </dsp:txBody>
      <dsp:txXfrm>
        <a:off x="2206" y="1235459"/>
        <a:ext cx="4711684" cy="2827010"/>
      </dsp:txXfrm>
    </dsp:sp>
    <dsp:sp modelId="{CAA266FA-A481-4E6D-864A-2D252B219729}">
      <dsp:nvSpPr>
        <dsp:cNvPr id="0" name=""/>
        <dsp:cNvSpPr/>
      </dsp:nvSpPr>
      <dsp:spPr>
        <a:xfrm>
          <a:off x="5797579" y="1235459"/>
          <a:ext cx="4711684" cy="282701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8920" tIns="248920" rIns="248920" bIns="248920" numCol="1" spcCol="1270" anchor="ctr" anchorCtr="0">
          <a:noAutofit/>
        </a:bodyPr>
        <a:lstStyle/>
        <a:p>
          <a:pPr marL="0" lvl="0" indent="0" algn="ctr" defTabSz="1555750">
            <a:lnSpc>
              <a:spcPct val="90000"/>
            </a:lnSpc>
            <a:spcBef>
              <a:spcPct val="0"/>
            </a:spcBef>
            <a:spcAft>
              <a:spcPct val="35000"/>
            </a:spcAft>
            <a:buNone/>
          </a:pPr>
          <a:r>
            <a:rPr lang="en-IE" sz="3500" kern="1200" dirty="0"/>
            <a:t>Trinity  Business School </a:t>
          </a:r>
        </a:p>
        <a:p>
          <a:pPr marL="0" lvl="0" indent="0" algn="ctr" defTabSz="1555750">
            <a:lnSpc>
              <a:spcPct val="90000"/>
            </a:lnSpc>
            <a:spcBef>
              <a:spcPct val="0"/>
            </a:spcBef>
            <a:spcAft>
              <a:spcPct val="35000"/>
            </a:spcAft>
            <a:buNone/>
          </a:pPr>
          <a:r>
            <a:rPr lang="en-IE" sz="3500" kern="1200" dirty="0"/>
            <a:t>Careers &amp; Community Team</a:t>
          </a:r>
          <a:br>
            <a:rPr lang="en-IE" sz="3500" kern="1200" dirty="0"/>
          </a:br>
          <a:endParaRPr lang="en-IE" sz="3500" kern="1200" dirty="0"/>
        </a:p>
      </dsp:txBody>
      <dsp:txXfrm>
        <a:off x="5797579" y="1235459"/>
        <a:ext cx="4711684" cy="28270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BC2C58-9D79-4611-ABF3-12957348FF1C}">
      <dsp:nvSpPr>
        <dsp:cNvPr id="0" name=""/>
        <dsp:cNvSpPr/>
      </dsp:nvSpPr>
      <dsp:spPr>
        <a:xfrm>
          <a:off x="2000701" y="357409"/>
          <a:ext cx="4618824" cy="4618824"/>
        </a:xfrm>
        <a:prstGeom prst="pie">
          <a:avLst>
            <a:gd name="adj1" fmla="val 16200000"/>
            <a:gd name="adj2" fmla="val 180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IE" sz="2300" b="1" kern="1200" dirty="0"/>
            <a:t>Develop Yourself Beyond the Classroom</a:t>
          </a:r>
        </a:p>
      </dsp:txBody>
      <dsp:txXfrm>
        <a:off x="4434932" y="1336160"/>
        <a:ext cx="1649580" cy="1374650"/>
      </dsp:txXfrm>
    </dsp:sp>
    <dsp:sp modelId="{F57FFFF5-672E-45DC-94D1-9A0EC6E33CA7}">
      <dsp:nvSpPr>
        <dsp:cNvPr id="0" name=""/>
        <dsp:cNvSpPr/>
      </dsp:nvSpPr>
      <dsp:spPr>
        <a:xfrm>
          <a:off x="1905576" y="522367"/>
          <a:ext cx="4618824" cy="4618824"/>
        </a:xfrm>
        <a:prstGeom prst="pie">
          <a:avLst>
            <a:gd name="adj1" fmla="val 1800000"/>
            <a:gd name="adj2" fmla="val 90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IE" sz="2300" b="1" kern="1200" dirty="0"/>
            <a:t>Experiential Learning</a:t>
          </a:r>
        </a:p>
      </dsp:txBody>
      <dsp:txXfrm>
        <a:off x="3005296" y="3519104"/>
        <a:ext cx="2474370" cy="1209692"/>
      </dsp:txXfrm>
    </dsp:sp>
    <dsp:sp modelId="{DC3692EF-FD10-4950-9308-EF8BDAA80934}">
      <dsp:nvSpPr>
        <dsp:cNvPr id="0" name=""/>
        <dsp:cNvSpPr/>
      </dsp:nvSpPr>
      <dsp:spPr>
        <a:xfrm>
          <a:off x="1810450" y="357409"/>
          <a:ext cx="4618824" cy="4618824"/>
        </a:xfrm>
        <a:prstGeom prst="pie">
          <a:avLst>
            <a:gd name="adj1" fmla="val 9000000"/>
            <a:gd name="adj2" fmla="val 1620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IE" sz="2300" b="1" kern="1200" dirty="0"/>
            <a:t>Employer Partnership Skills Workshops</a:t>
          </a:r>
        </a:p>
      </dsp:txBody>
      <dsp:txXfrm>
        <a:off x="2345464" y="1336160"/>
        <a:ext cx="1649580" cy="1374650"/>
      </dsp:txXfrm>
    </dsp:sp>
    <dsp:sp modelId="{279AD829-BDF0-4CA5-89D3-28A57CDC3CCD}">
      <dsp:nvSpPr>
        <dsp:cNvPr id="0" name=""/>
        <dsp:cNvSpPr/>
      </dsp:nvSpPr>
      <dsp:spPr>
        <a:xfrm>
          <a:off x="1715155" y="71481"/>
          <a:ext cx="5190679" cy="5190679"/>
        </a:xfrm>
        <a:prstGeom prst="circularArrow">
          <a:avLst>
            <a:gd name="adj1" fmla="val 5085"/>
            <a:gd name="adj2" fmla="val 327528"/>
            <a:gd name="adj3" fmla="val 1472472"/>
            <a:gd name="adj4" fmla="val 16199432"/>
            <a:gd name="adj5" fmla="val 593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C733339-7F47-4D1D-8250-BE71099EAA67}">
      <dsp:nvSpPr>
        <dsp:cNvPr id="0" name=""/>
        <dsp:cNvSpPr/>
      </dsp:nvSpPr>
      <dsp:spPr>
        <a:xfrm>
          <a:off x="1619648" y="236147"/>
          <a:ext cx="5190679" cy="5190679"/>
        </a:xfrm>
        <a:prstGeom prst="circularArrow">
          <a:avLst>
            <a:gd name="adj1" fmla="val 5085"/>
            <a:gd name="adj2" fmla="val 327528"/>
            <a:gd name="adj3" fmla="val 8671970"/>
            <a:gd name="adj4" fmla="val 1800502"/>
            <a:gd name="adj5" fmla="val 593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E41BA8-B2C8-4E14-B9CE-A6FCCA35D34D}">
      <dsp:nvSpPr>
        <dsp:cNvPr id="0" name=""/>
        <dsp:cNvSpPr/>
      </dsp:nvSpPr>
      <dsp:spPr>
        <a:xfrm>
          <a:off x="1524141" y="71481"/>
          <a:ext cx="5190679" cy="5190679"/>
        </a:xfrm>
        <a:prstGeom prst="circularArrow">
          <a:avLst>
            <a:gd name="adj1" fmla="val 5085"/>
            <a:gd name="adj2" fmla="val 327528"/>
            <a:gd name="adj3" fmla="val 15873039"/>
            <a:gd name="adj4" fmla="val 9000000"/>
            <a:gd name="adj5" fmla="val 5932"/>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D3178D-797F-4863-A786-3C73DA498AD7}">
      <dsp:nvSpPr>
        <dsp:cNvPr id="0" name=""/>
        <dsp:cNvSpPr/>
      </dsp:nvSpPr>
      <dsp:spPr>
        <a:xfrm>
          <a:off x="1044" y="0"/>
          <a:ext cx="2716905" cy="573931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b="1" i="0" kern="1200" dirty="0">
              <a:solidFill>
                <a:srgbClr val="00AFA6"/>
              </a:solidFill>
            </a:rPr>
            <a:t>Participation Level</a:t>
          </a:r>
          <a:r>
            <a:rPr lang="en-IE" sz="3500" b="0" i="0" kern="1200" dirty="0">
              <a:solidFill>
                <a:srgbClr val="00AFA6"/>
              </a:solidFill>
            </a:rPr>
            <a:t> </a:t>
          </a:r>
          <a:endParaRPr lang="en-IE" sz="3500" kern="1200" dirty="0">
            <a:solidFill>
              <a:srgbClr val="00AFA6"/>
            </a:solidFill>
          </a:endParaRPr>
        </a:p>
      </dsp:txBody>
      <dsp:txXfrm>
        <a:off x="1044" y="0"/>
        <a:ext cx="2716905" cy="1721795"/>
      </dsp:txXfrm>
    </dsp:sp>
    <dsp:sp modelId="{AE26142F-624C-4088-8365-23A11FA17BD8}">
      <dsp:nvSpPr>
        <dsp:cNvPr id="0" name=""/>
        <dsp:cNvSpPr/>
      </dsp:nvSpPr>
      <dsp:spPr>
        <a:xfrm>
          <a:off x="272735" y="1722286"/>
          <a:ext cx="2173524" cy="11275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GB" sz="1700" b="0" i="0" kern="1200" dirty="0"/>
            <a:t>2 Employer Partnership activities</a:t>
          </a:r>
          <a:r>
            <a:rPr lang="en-IE" sz="1700" b="0" i="0" kern="1200" dirty="0"/>
            <a:t> </a:t>
          </a:r>
          <a:endParaRPr lang="en-IE" sz="1700" kern="1200" dirty="0"/>
        </a:p>
      </dsp:txBody>
      <dsp:txXfrm>
        <a:off x="305760" y="1755311"/>
        <a:ext cx="2107474" cy="1061496"/>
      </dsp:txXfrm>
    </dsp:sp>
    <dsp:sp modelId="{715B069A-832F-4882-A323-96EF49E46E89}">
      <dsp:nvSpPr>
        <dsp:cNvPr id="0" name=""/>
        <dsp:cNvSpPr/>
      </dsp:nvSpPr>
      <dsp:spPr>
        <a:xfrm>
          <a:off x="272735" y="3023301"/>
          <a:ext cx="2173524" cy="11275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GB" sz="1700" b="0" i="0" kern="1200" dirty="0"/>
            <a:t>1 Develop Yourself Beyond the Classroom activity</a:t>
          </a:r>
          <a:r>
            <a:rPr lang="en-IE" sz="1700" b="0" i="0" kern="1200" dirty="0"/>
            <a:t> </a:t>
          </a:r>
          <a:endParaRPr lang="en-IE" sz="1700" kern="1200" dirty="0"/>
        </a:p>
      </dsp:txBody>
      <dsp:txXfrm>
        <a:off x="305760" y="3056326"/>
        <a:ext cx="2107474" cy="1061496"/>
      </dsp:txXfrm>
    </dsp:sp>
    <dsp:sp modelId="{FA8B5D34-514F-4B78-8A5E-F0D7209AE199}">
      <dsp:nvSpPr>
        <dsp:cNvPr id="0" name=""/>
        <dsp:cNvSpPr/>
      </dsp:nvSpPr>
      <dsp:spPr>
        <a:xfrm>
          <a:off x="272735" y="4324316"/>
          <a:ext cx="2173524" cy="11275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GB" sz="1700" b="0" i="0" kern="1200" dirty="0"/>
            <a:t>1 Experiential Learning activity (min 20 hours)</a:t>
          </a:r>
          <a:r>
            <a:rPr lang="en-IE" sz="1700" b="0" i="0" kern="1200" dirty="0"/>
            <a:t> </a:t>
          </a:r>
          <a:endParaRPr lang="en-IE" sz="1700" kern="1200" dirty="0"/>
        </a:p>
      </dsp:txBody>
      <dsp:txXfrm>
        <a:off x="305760" y="4357341"/>
        <a:ext cx="2107474" cy="1061496"/>
      </dsp:txXfrm>
    </dsp:sp>
    <dsp:sp modelId="{BAAA5B24-C357-4681-BFC9-CB698E832B8A}">
      <dsp:nvSpPr>
        <dsp:cNvPr id="0" name=""/>
        <dsp:cNvSpPr/>
      </dsp:nvSpPr>
      <dsp:spPr>
        <a:xfrm>
          <a:off x="2921717" y="0"/>
          <a:ext cx="2716905" cy="573931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b="1" i="0" kern="1200" dirty="0">
              <a:solidFill>
                <a:srgbClr val="00AFA6"/>
              </a:solidFill>
            </a:rPr>
            <a:t>Achievement Level</a:t>
          </a:r>
          <a:r>
            <a:rPr lang="en-IE" sz="3500" b="0" i="0" kern="1200" dirty="0">
              <a:solidFill>
                <a:srgbClr val="00AFA6"/>
              </a:solidFill>
            </a:rPr>
            <a:t> </a:t>
          </a:r>
          <a:endParaRPr lang="en-IE" sz="3500" kern="1200" dirty="0">
            <a:solidFill>
              <a:srgbClr val="00AFA6"/>
            </a:solidFill>
          </a:endParaRPr>
        </a:p>
      </dsp:txBody>
      <dsp:txXfrm>
        <a:off x="2921717" y="0"/>
        <a:ext cx="2716905" cy="1721795"/>
      </dsp:txXfrm>
    </dsp:sp>
    <dsp:sp modelId="{1A7FB56A-20E2-46EE-B114-8A0FF29C9DA1}">
      <dsp:nvSpPr>
        <dsp:cNvPr id="0" name=""/>
        <dsp:cNvSpPr/>
      </dsp:nvSpPr>
      <dsp:spPr>
        <a:xfrm>
          <a:off x="3193408" y="1721935"/>
          <a:ext cx="2173524" cy="8360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IE" sz="1700" kern="1200" dirty="0"/>
            <a:t>3 Employer Partnership activities </a:t>
          </a:r>
        </a:p>
      </dsp:txBody>
      <dsp:txXfrm>
        <a:off x="3217896" y="1746423"/>
        <a:ext cx="2124548" cy="787120"/>
      </dsp:txXfrm>
    </dsp:sp>
    <dsp:sp modelId="{A18434A8-8D9F-4D8A-9FA9-5032BD1D4B15}">
      <dsp:nvSpPr>
        <dsp:cNvPr id="0" name=""/>
        <dsp:cNvSpPr/>
      </dsp:nvSpPr>
      <dsp:spPr>
        <a:xfrm>
          <a:off x="3193408" y="2686662"/>
          <a:ext cx="2173524" cy="8360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IE" sz="1700" kern="1200" dirty="0"/>
            <a:t>2 Develop Yourself Beyond the Classroom activities </a:t>
          </a:r>
        </a:p>
      </dsp:txBody>
      <dsp:txXfrm>
        <a:off x="3217896" y="2711150"/>
        <a:ext cx="2124548" cy="787120"/>
      </dsp:txXfrm>
    </dsp:sp>
    <dsp:sp modelId="{3C90E627-BE7A-49A1-99B8-FF01F09264CA}">
      <dsp:nvSpPr>
        <dsp:cNvPr id="0" name=""/>
        <dsp:cNvSpPr/>
      </dsp:nvSpPr>
      <dsp:spPr>
        <a:xfrm>
          <a:off x="3193408" y="3651389"/>
          <a:ext cx="2173524" cy="8360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IE" sz="1700" kern="1200" dirty="0"/>
            <a:t>1 Experiential Learning activity (min 20 hours) </a:t>
          </a:r>
        </a:p>
      </dsp:txBody>
      <dsp:txXfrm>
        <a:off x="3217896" y="3675877"/>
        <a:ext cx="2124548" cy="787120"/>
      </dsp:txXfrm>
    </dsp:sp>
    <dsp:sp modelId="{A7851774-4CA9-4E30-AD54-285583A8C3D0}">
      <dsp:nvSpPr>
        <dsp:cNvPr id="0" name=""/>
        <dsp:cNvSpPr/>
      </dsp:nvSpPr>
      <dsp:spPr>
        <a:xfrm>
          <a:off x="3193408" y="4616116"/>
          <a:ext cx="2173524" cy="8360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IE" sz="1700" kern="1200" dirty="0"/>
            <a:t>A reflection exercise on overall experience of the Award </a:t>
          </a:r>
        </a:p>
      </dsp:txBody>
      <dsp:txXfrm>
        <a:off x="3217896" y="4640604"/>
        <a:ext cx="2124548" cy="787120"/>
      </dsp:txXfrm>
    </dsp:sp>
    <dsp:sp modelId="{661B09B2-62C3-45B9-B3B5-ABBEADCE35FB}">
      <dsp:nvSpPr>
        <dsp:cNvPr id="0" name=""/>
        <dsp:cNvSpPr/>
      </dsp:nvSpPr>
      <dsp:spPr>
        <a:xfrm>
          <a:off x="5842390" y="0"/>
          <a:ext cx="2716905" cy="573931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b="1" i="0" kern="1200" dirty="0">
              <a:solidFill>
                <a:srgbClr val="00AFA6"/>
              </a:solidFill>
            </a:rPr>
            <a:t>Exceptional Level</a:t>
          </a:r>
          <a:r>
            <a:rPr lang="en-IE" sz="3500" b="0" i="0" kern="1200" dirty="0">
              <a:solidFill>
                <a:srgbClr val="00AFA6"/>
              </a:solidFill>
            </a:rPr>
            <a:t> </a:t>
          </a:r>
          <a:endParaRPr lang="en-IE" sz="3500" kern="1200" dirty="0">
            <a:solidFill>
              <a:srgbClr val="00AFA6"/>
            </a:solidFill>
          </a:endParaRPr>
        </a:p>
      </dsp:txBody>
      <dsp:txXfrm>
        <a:off x="5842390" y="0"/>
        <a:ext cx="2716905" cy="1721795"/>
      </dsp:txXfrm>
    </dsp:sp>
    <dsp:sp modelId="{17BE9890-1C42-4741-ABE8-6E0A26071181}">
      <dsp:nvSpPr>
        <dsp:cNvPr id="0" name=""/>
        <dsp:cNvSpPr/>
      </dsp:nvSpPr>
      <dsp:spPr>
        <a:xfrm>
          <a:off x="6114081" y="1721935"/>
          <a:ext cx="2173524" cy="8360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IE" sz="1700" kern="1200" dirty="0"/>
            <a:t>4 Employer Partnership activities </a:t>
          </a:r>
        </a:p>
      </dsp:txBody>
      <dsp:txXfrm>
        <a:off x="6138569" y="1746423"/>
        <a:ext cx="2124548" cy="787120"/>
      </dsp:txXfrm>
    </dsp:sp>
    <dsp:sp modelId="{9FE6388E-A65E-4178-A8DF-6F4CC632E51D}">
      <dsp:nvSpPr>
        <dsp:cNvPr id="0" name=""/>
        <dsp:cNvSpPr/>
      </dsp:nvSpPr>
      <dsp:spPr>
        <a:xfrm>
          <a:off x="6114081" y="2686662"/>
          <a:ext cx="2173524" cy="8360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IE" sz="1700" kern="1200" dirty="0"/>
            <a:t>2 Develop Yourself Beyond the Classroom activities </a:t>
          </a:r>
        </a:p>
      </dsp:txBody>
      <dsp:txXfrm>
        <a:off x="6138569" y="2711150"/>
        <a:ext cx="2124548" cy="787120"/>
      </dsp:txXfrm>
    </dsp:sp>
    <dsp:sp modelId="{D72F1F3D-CC48-4330-B1B0-B54F01E01017}">
      <dsp:nvSpPr>
        <dsp:cNvPr id="0" name=""/>
        <dsp:cNvSpPr/>
      </dsp:nvSpPr>
      <dsp:spPr>
        <a:xfrm>
          <a:off x="6114081" y="3651389"/>
          <a:ext cx="2173524" cy="8360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IE" sz="1700" kern="1200" dirty="0"/>
            <a:t>2 Experiential Learning activities (min 20 hours each) </a:t>
          </a:r>
        </a:p>
      </dsp:txBody>
      <dsp:txXfrm>
        <a:off x="6138569" y="3675877"/>
        <a:ext cx="2124548" cy="787120"/>
      </dsp:txXfrm>
    </dsp:sp>
    <dsp:sp modelId="{F46E13BF-1BB2-4A47-B2E2-315FB855D1AA}">
      <dsp:nvSpPr>
        <dsp:cNvPr id="0" name=""/>
        <dsp:cNvSpPr/>
      </dsp:nvSpPr>
      <dsp:spPr>
        <a:xfrm>
          <a:off x="6114081" y="4616116"/>
          <a:ext cx="2173524" cy="8360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32385" rIns="43180" bIns="32385" numCol="1" spcCol="1270" anchor="ctr" anchorCtr="0">
          <a:noAutofit/>
        </a:bodyPr>
        <a:lstStyle/>
        <a:p>
          <a:pPr marL="0" lvl="0" indent="0" algn="ctr" defTabSz="755650">
            <a:lnSpc>
              <a:spcPct val="90000"/>
            </a:lnSpc>
            <a:spcBef>
              <a:spcPct val="0"/>
            </a:spcBef>
            <a:spcAft>
              <a:spcPct val="35000"/>
            </a:spcAft>
            <a:buNone/>
          </a:pPr>
          <a:r>
            <a:rPr lang="en-IE" sz="1700" kern="1200" dirty="0"/>
            <a:t>A reflection exercise on overall experience of the Award</a:t>
          </a:r>
        </a:p>
      </dsp:txBody>
      <dsp:txXfrm>
        <a:off x="6138569" y="4640604"/>
        <a:ext cx="2124548" cy="78712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1124744" y="4343400"/>
            <a:ext cx="4608512"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5"/>
          </p:nvPr>
        </p:nvSpPr>
        <p:spPr>
          <a:xfrm>
            <a:off x="6022876" y="8686800"/>
            <a:ext cx="835124" cy="457200"/>
          </a:xfrm>
          <a:prstGeom prst="rect">
            <a:avLst/>
          </a:prstGeom>
        </p:spPr>
        <p:txBody>
          <a:bodyPr vert="horz" lIns="91440" tIns="45720" rIns="91440" bIns="45720" rtlCol="0" anchor="b"/>
          <a:lstStyle>
            <a:lvl1pPr algn="r">
              <a:defRPr sz="1200">
                <a:latin typeface="Calibri" panose="020F0502020204030204" pitchFamily="34" charset="0"/>
                <a:cs typeface="Calibri" panose="020F0502020204030204" pitchFamily="34" charset="0"/>
              </a:defRPr>
            </a:lvl1pPr>
          </a:lstStyle>
          <a:p>
            <a:fld id="{49DD4D23-C98A-435E-AE88-9061F8349B02}" type="slidenum">
              <a:rPr lang="en-GB" smtClean="0"/>
              <a:pPr/>
              <a:t>‹#›</a:t>
            </a:fld>
            <a:endParaRPr lang="en-GB" dirty="0"/>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1pPr>
    <a:lvl2pPr marL="457189"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2pPr>
    <a:lvl3pPr marL="914377"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3pPr>
    <a:lvl4pPr marL="1371566"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4pPr>
    <a:lvl5pPr marL="1828754"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a:t>
            </a:fld>
            <a:endParaRPr lang="en-GB" dirty="0"/>
          </a:p>
        </p:txBody>
      </p:sp>
    </p:spTree>
    <p:extLst>
      <p:ext uri="{BB962C8B-B14F-4D97-AF65-F5344CB8AC3E}">
        <p14:creationId xmlns:p14="http://schemas.microsoft.com/office/powerpoint/2010/main" val="3612893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a:t>
            </a:fld>
            <a:endParaRPr lang="en-GB" dirty="0"/>
          </a:p>
        </p:txBody>
      </p:sp>
    </p:spTree>
    <p:extLst>
      <p:ext uri="{BB962C8B-B14F-4D97-AF65-F5344CB8AC3E}">
        <p14:creationId xmlns:p14="http://schemas.microsoft.com/office/powerpoint/2010/main" val="3366242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523C7D3B-265E-4FDE-9AD2-1F947F17926D}" type="slidenum">
              <a:rPr lang="en-IE" smtClean="0"/>
              <a:t>3</a:t>
            </a:fld>
            <a:endParaRPr lang="en-IE"/>
          </a:p>
        </p:txBody>
      </p:sp>
    </p:spTree>
    <p:extLst>
      <p:ext uri="{BB962C8B-B14F-4D97-AF65-F5344CB8AC3E}">
        <p14:creationId xmlns:p14="http://schemas.microsoft.com/office/powerpoint/2010/main" val="3912575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EFD76-266E-8580-F168-2D6E75CDA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E9BF30-6291-503A-12A4-F442606955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6FE7DD-D8D0-5231-C30C-4768F2ABEAD7}"/>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B0414D8A-D691-B671-D823-D286A27171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541138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E2D92-D713-709D-C146-B4E074B53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51036-478B-517E-2E84-30FB609596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A42D27-6748-5823-20C5-A382834ECD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A15F3E-8C2A-DEE6-9DC2-8B4D9BCDDD09}"/>
              </a:ext>
            </a:extLst>
          </p:cNvPr>
          <p:cNvSpPr>
            <a:spLocks noGrp="1"/>
          </p:cNvSpPr>
          <p:nvPr>
            <p:ph type="sldNum" sz="quarter" idx="5"/>
          </p:nvPr>
        </p:nvSpPr>
        <p:spPr/>
        <p:txBody>
          <a:bodyPr/>
          <a:lstStyle/>
          <a:p>
            <a:fld id="{49DD4D23-C98A-435E-AE88-9061F8349B02}" type="slidenum">
              <a:rPr lang="en-GB" smtClean="0"/>
              <a:pPr/>
              <a:t>5</a:t>
            </a:fld>
            <a:endParaRPr lang="en-GB" dirty="0"/>
          </a:p>
        </p:txBody>
      </p:sp>
    </p:spTree>
    <p:extLst>
      <p:ext uri="{BB962C8B-B14F-4D97-AF65-F5344CB8AC3E}">
        <p14:creationId xmlns:p14="http://schemas.microsoft.com/office/powerpoint/2010/main" val="3871389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6</a:t>
            </a:fld>
            <a:endParaRPr lang="en-GB" dirty="0"/>
          </a:p>
        </p:txBody>
      </p:sp>
    </p:spTree>
    <p:extLst>
      <p:ext uri="{BB962C8B-B14F-4D97-AF65-F5344CB8AC3E}">
        <p14:creationId xmlns:p14="http://schemas.microsoft.com/office/powerpoint/2010/main" val="1423590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7</a:t>
            </a:fld>
            <a:endParaRPr lang="en-GB" dirty="0"/>
          </a:p>
        </p:txBody>
      </p:sp>
    </p:spTree>
    <p:extLst>
      <p:ext uri="{BB962C8B-B14F-4D97-AF65-F5344CB8AC3E}">
        <p14:creationId xmlns:p14="http://schemas.microsoft.com/office/powerpoint/2010/main" val="3868356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8</a:t>
            </a:fld>
            <a:endParaRPr lang="en-GB" dirty="0"/>
          </a:p>
        </p:txBody>
      </p:sp>
    </p:spTree>
    <p:extLst>
      <p:ext uri="{BB962C8B-B14F-4D97-AF65-F5344CB8AC3E}">
        <p14:creationId xmlns:p14="http://schemas.microsoft.com/office/powerpoint/2010/main" val="1367976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9</a:t>
            </a:fld>
            <a:endParaRPr lang="en-GB" dirty="0"/>
          </a:p>
        </p:txBody>
      </p:sp>
    </p:spTree>
    <p:extLst>
      <p:ext uri="{BB962C8B-B14F-4D97-AF65-F5344CB8AC3E}">
        <p14:creationId xmlns:p14="http://schemas.microsoft.com/office/powerpoint/2010/main" val="3129396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10</a:t>
            </a:fld>
            <a:endParaRPr lang="en-GB" dirty="0"/>
          </a:p>
        </p:txBody>
      </p:sp>
    </p:spTree>
    <p:extLst>
      <p:ext uri="{BB962C8B-B14F-4D97-AF65-F5344CB8AC3E}">
        <p14:creationId xmlns:p14="http://schemas.microsoft.com/office/powerpoint/2010/main" val="3666880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11</a:t>
            </a:fld>
            <a:endParaRPr lang="en-GB" dirty="0"/>
          </a:p>
        </p:txBody>
      </p:sp>
    </p:spTree>
    <p:extLst>
      <p:ext uri="{BB962C8B-B14F-4D97-AF65-F5344CB8AC3E}">
        <p14:creationId xmlns:p14="http://schemas.microsoft.com/office/powerpoint/2010/main" val="1896295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288" y="769938"/>
            <a:ext cx="6819900" cy="3836987"/>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a:defRPr/>
            </a:pPr>
            <a:fld id="{541FAF60-FACA-4973-B3CA-CDC2B96445A3}" type="slidenum">
              <a:rPr lang="en-IE" smtClean="0"/>
              <a:pPr>
                <a:defRPr/>
              </a:pPr>
              <a:t>12</a:t>
            </a:fld>
            <a:endParaRPr lang="en-IE"/>
          </a:p>
        </p:txBody>
      </p:sp>
    </p:spTree>
    <p:extLst>
      <p:ext uri="{BB962C8B-B14F-4D97-AF65-F5344CB8AC3E}">
        <p14:creationId xmlns:p14="http://schemas.microsoft.com/office/powerpoint/2010/main" val="3984362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13</a:t>
            </a:fld>
            <a:endParaRPr lang="en-GB" dirty="0"/>
          </a:p>
        </p:txBody>
      </p:sp>
    </p:spTree>
    <p:extLst>
      <p:ext uri="{BB962C8B-B14F-4D97-AF65-F5344CB8AC3E}">
        <p14:creationId xmlns:p14="http://schemas.microsoft.com/office/powerpoint/2010/main" val="3082560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433072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19</a:t>
            </a:fld>
            <a:endParaRPr lang="en-GB" dirty="0"/>
          </a:p>
        </p:txBody>
      </p:sp>
    </p:spTree>
    <p:extLst>
      <p:ext uri="{BB962C8B-B14F-4D97-AF65-F5344CB8AC3E}">
        <p14:creationId xmlns:p14="http://schemas.microsoft.com/office/powerpoint/2010/main" val="564134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24</a:t>
            </a:fld>
            <a:endParaRPr lang="en-GB" dirty="0"/>
          </a:p>
        </p:txBody>
      </p:sp>
    </p:spTree>
    <p:extLst>
      <p:ext uri="{BB962C8B-B14F-4D97-AF65-F5344CB8AC3E}">
        <p14:creationId xmlns:p14="http://schemas.microsoft.com/office/powerpoint/2010/main" val="2659481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25</a:t>
            </a:fld>
            <a:endParaRPr lang="en-GB" dirty="0"/>
          </a:p>
        </p:txBody>
      </p:sp>
    </p:spTree>
    <p:extLst>
      <p:ext uri="{BB962C8B-B14F-4D97-AF65-F5344CB8AC3E}">
        <p14:creationId xmlns:p14="http://schemas.microsoft.com/office/powerpoint/2010/main" val="42344699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Opt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B24A36-FE4F-46DC-9398-209C4109B2AE}"/>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GB" dirty="0"/>
          </a:p>
        </p:txBody>
      </p:sp>
      <p:pic>
        <p:nvPicPr>
          <p:cNvPr id="10" name="Picture 9" descr="Text&#10;&#10;Description automatically generated">
            <a:extLst>
              <a:ext uri="{FF2B5EF4-FFF2-40B4-BE49-F238E27FC236}">
                <a16:creationId xmlns:a16="http://schemas.microsoft.com/office/drawing/2014/main" id="{B38E7908-5FE9-4B2C-AE7A-9702E8173F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1085" y="458214"/>
            <a:ext cx="2612141" cy="701041"/>
          </a:xfrm>
          <a:prstGeom prst="rect">
            <a:avLst/>
          </a:prstGeom>
        </p:spPr>
      </p:pic>
    </p:spTree>
    <p:extLst>
      <p:ext uri="{BB962C8B-B14F-4D97-AF65-F5344CB8AC3E}">
        <p14:creationId xmlns:p14="http://schemas.microsoft.com/office/powerpoint/2010/main" val="1177021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Opt2">
    <p:bg>
      <p:bgPr>
        <a:solidFill>
          <a:schemeClr val="bg1"/>
        </a:solidFill>
        <a:effectLst/>
      </p:bgPr>
    </p:bg>
    <p:spTree>
      <p:nvGrpSpPr>
        <p:cNvPr id="1" name=""/>
        <p:cNvGrpSpPr/>
        <p:nvPr/>
      </p:nvGrpSpPr>
      <p:grpSpPr>
        <a:xfrm>
          <a:off x="0" y="0"/>
          <a:ext cx="0" cy="0"/>
          <a:chOff x="0" y="0"/>
          <a:chExt cx="0" cy="0"/>
        </a:xfrm>
      </p:grpSpPr>
      <p:sp>
        <p:nvSpPr>
          <p:cNvPr id="6" name="Picture Placeholder 7">
            <a:extLst>
              <a:ext uri="{FF2B5EF4-FFF2-40B4-BE49-F238E27FC236}">
                <a16:creationId xmlns:a16="http://schemas.microsoft.com/office/drawing/2014/main" id="{6CEE806A-CF7C-470D-97D3-25538F3A701F}"/>
              </a:ext>
            </a:extLst>
          </p:cNvPr>
          <p:cNvSpPr>
            <a:spLocks noGrp="1"/>
          </p:cNvSpPr>
          <p:nvPr>
            <p:ph type="pic" sz="quarter" idx="13" hasCustomPrompt="1"/>
          </p:nvPr>
        </p:nvSpPr>
        <p:spPr>
          <a:xfrm>
            <a:off x="0" y="1"/>
            <a:ext cx="12192000" cy="6857999"/>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GB" dirty="0"/>
          </a:p>
        </p:txBody>
      </p:sp>
      <p:pic>
        <p:nvPicPr>
          <p:cNvPr id="10" name="Picture 9" descr="Text&#10;&#10;Description automatically generated">
            <a:extLst>
              <a:ext uri="{FF2B5EF4-FFF2-40B4-BE49-F238E27FC236}">
                <a16:creationId xmlns:a16="http://schemas.microsoft.com/office/drawing/2014/main" id="{B38E7908-5FE9-4B2C-AE7A-9702E8173F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1085" y="458214"/>
            <a:ext cx="2612141" cy="701041"/>
          </a:xfrm>
          <a:prstGeom prst="rect">
            <a:avLst/>
          </a:prstGeom>
        </p:spPr>
      </p:pic>
    </p:spTree>
    <p:extLst>
      <p:ext uri="{BB962C8B-B14F-4D97-AF65-F5344CB8AC3E}">
        <p14:creationId xmlns:p14="http://schemas.microsoft.com/office/powerpoint/2010/main" val="3006138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Only with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321661"/>
            <a:ext cx="9264649" cy="1012975"/>
          </a:xfrm>
        </p:spPr>
        <p:txBody>
          <a:bodyPr/>
          <a:lstStyle>
            <a:lvl1pPr>
              <a:lnSpc>
                <a:spcPct val="100000"/>
              </a:lnSpc>
              <a:defRPr sz="5500">
                <a:solidFill>
                  <a:schemeClr val="bg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
        <p:nvSpPr>
          <p:cNvPr id="4" name="Picture Placeholder 7">
            <a:extLst>
              <a:ext uri="{FF2B5EF4-FFF2-40B4-BE49-F238E27FC236}">
                <a16:creationId xmlns:a16="http://schemas.microsoft.com/office/drawing/2014/main" id="{47BD0104-81A8-4F57-AD36-A9408B95865C}"/>
              </a:ext>
            </a:extLst>
          </p:cNvPr>
          <p:cNvSpPr>
            <a:spLocks noGrp="1"/>
          </p:cNvSpPr>
          <p:nvPr>
            <p:ph type="pic" sz="quarter" idx="13" hasCustomPrompt="1"/>
          </p:nvPr>
        </p:nvSpPr>
        <p:spPr>
          <a:xfrm>
            <a:off x="-1" y="0"/>
            <a:ext cx="12193200" cy="6857999"/>
          </a:xfrm>
          <a:solidFill>
            <a:schemeClr val="tx2">
              <a:lumMod val="20000"/>
              <a:lumOff val="80000"/>
            </a:schemeClr>
          </a:solidFill>
        </p:spPr>
        <p:txBody>
          <a:bodyPr tIns="2844000"/>
          <a:lstStyle>
            <a:lvl1pPr algn="ctr">
              <a:defRPr sz="1600"/>
            </a:lvl1pPr>
          </a:lstStyle>
          <a:p>
            <a:r>
              <a:rPr lang="en-GB" dirty="0"/>
              <a:t>INSERT IMAGE HERE</a:t>
            </a:r>
          </a:p>
        </p:txBody>
      </p:sp>
    </p:spTree>
    <p:extLst>
      <p:ext uri="{BB962C8B-B14F-4D97-AF65-F5344CB8AC3E}">
        <p14:creationId xmlns:p14="http://schemas.microsoft.com/office/powerpoint/2010/main" val="2599464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Opt2">
    <p:bg>
      <p:bgPr>
        <a:solidFill>
          <a:schemeClr val="bg1"/>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50EC1053-FA62-482C-9123-48AE9DD920D3}"/>
              </a:ext>
            </a:extLst>
          </p:cNvPr>
          <p:cNvSpPr>
            <a:spLocks noGrp="1"/>
          </p:cNvSpPr>
          <p:nvPr>
            <p:ph type="pic" sz="quarter" idx="13" hasCustomPrompt="1"/>
          </p:nvPr>
        </p:nvSpPr>
        <p:spPr>
          <a:xfrm>
            <a:off x="-1" y="1"/>
            <a:ext cx="12193200" cy="6858000"/>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title"/>
          </p:nvPr>
        </p:nvSpPr>
        <p:spPr>
          <a:xfrm>
            <a:off x="479425" y="321661"/>
            <a:ext cx="9264649" cy="1012975"/>
          </a:xfrm>
        </p:spPr>
        <p:txBody>
          <a:bodyPr/>
          <a:lstStyle>
            <a:lvl1pPr>
              <a:lnSpc>
                <a:spcPct val="100000"/>
              </a:lnSpc>
              <a:defRPr sz="5500">
                <a:solidFill>
                  <a:schemeClr val="bg1"/>
                </a:solidFill>
              </a:defRPr>
            </a:lvl1pPr>
          </a:lstStyle>
          <a:p>
            <a:r>
              <a:rPr lang="en-GB"/>
              <a:t>Click to edit Master title style</a:t>
            </a:r>
            <a:endParaRPr lang="en-GB" dirty="0"/>
          </a:p>
        </p:txBody>
      </p:sp>
      <p:sp>
        <p:nvSpPr>
          <p:cNvPr id="4" name="TextBox 3">
            <a:extLst>
              <a:ext uri="{FF2B5EF4-FFF2-40B4-BE49-F238E27FC236}">
                <a16:creationId xmlns:a16="http://schemas.microsoft.com/office/drawing/2014/main" id="{0E5E3355-BE8E-48DD-BA96-4AF03DEB3295}"/>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8" name="Slide Number Placeholder 5">
            <a:extLst>
              <a:ext uri="{FF2B5EF4-FFF2-40B4-BE49-F238E27FC236}">
                <a16:creationId xmlns:a16="http://schemas.microsoft.com/office/drawing/2014/main" id="{141ADC02-752F-47C9-ACFE-DC7E2A43CBF9}"/>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3574366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79425" y="2977376"/>
            <a:ext cx="5148378" cy="3136153"/>
          </a:xfrm>
        </p:spPr>
        <p:txBody>
          <a:bodyPr anchor="b" anchorCtr="0"/>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096000" y="0"/>
            <a:ext cx="6096000" cy="6397867"/>
          </a:xfrm>
          <a:solidFill>
            <a:schemeClr val="tx2">
              <a:lumMod val="20000"/>
              <a:lumOff val="80000"/>
            </a:schemeClr>
          </a:solidFill>
        </p:spPr>
        <p:txBody>
          <a:bodyPr tIns="2844000"/>
          <a:lstStyle>
            <a:lvl1pPr algn="ctr">
              <a:defRPr sz="1600"/>
            </a:lvl1pPr>
          </a:lstStyle>
          <a:p>
            <a:r>
              <a:rPr lang="en-GB" dirty="0"/>
              <a:t>INSERT IMAGE HERE</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7"/>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13" name="Slide Number Placeholder 5">
            <a:extLst>
              <a:ext uri="{FF2B5EF4-FFF2-40B4-BE49-F238E27FC236}">
                <a16:creationId xmlns:a16="http://schemas.microsoft.com/office/drawing/2014/main" id="{2911E7EE-D8F6-49B2-8752-A4F75F969EB5}"/>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436739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Content Placeholder 2"/>
          <p:cNvSpPr>
            <a:spLocks noGrp="1"/>
          </p:cNvSpPr>
          <p:nvPr>
            <p:ph idx="1"/>
          </p:nvPr>
        </p:nvSpPr>
        <p:spPr>
          <a:xfrm>
            <a:off x="479425" y="1570291"/>
            <a:ext cx="5148378" cy="3136153"/>
          </a:xfrm>
        </p:spPr>
        <p:txBody>
          <a:bodyPr anchor="t" anchorCtr="0"/>
          <a:lstStyle>
            <a:lvl1pPr>
              <a:lnSpc>
                <a:spcPts val="2700"/>
              </a:lnSpc>
              <a:spcBef>
                <a:spcPts val="0"/>
              </a:spcBef>
              <a:defRPr/>
            </a:lvl1pPr>
            <a:lvl2pPr>
              <a:lnSpc>
                <a:spcPts val="2700"/>
              </a:lnSpc>
              <a:spcBef>
                <a:spcPts val="0"/>
              </a:spcBef>
              <a:defRPr/>
            </a:lvl2pPr>
          </a:lstStyle>
          <a:p>
            <a:pPr lvl="0"/>
            <a:r>
              <a:rPr lang="en-GB" dirty="0"/>
              <a:t>Click to edit Master text styles</a:t>
            </a:r>
          </a:p>
          <a:p>
            <a:pPr lvl="1"/>
            <a:r>
              <a:rPr lang="en-GB" dirty="0"/>
              <a:t>Second level</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7"/>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13" name="Slide Number Placeholder 5">
            <a:extLst>
              <a:ext uri="{FF2B5EF4-FFF2-40B4-BE49-F238E27FC236}">
                <a16:creationId xmlns:a16="http://schemas.microsoft.com/office/drawing/2014/main" id="{2911E7EE-D8F6-49B2-8752-A4F75F969EB5}"/>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1048511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mall Title, Content &amp; Image">
    <p:spTree>
      <p:nvGrpSpPr>
        <p:cNvPr id="1" name=""/>
        <p:cNvGrpSpPr/>
        <p:nvPr/>
      </p:nvGrpSpPr>
      <p:grpSpPr>
        <a:xfrm>
          <a:off x="0" y="0"/>
          <a:ext cx="0" cy="0"/>
          <a:chOff x="0" y="0"/>
          <a:chExt cx="0" cy="0"/>
        </a:xfrm>
      </p:grpSpPr>
      <p:sp>
        <p:nvSpPr>
          <p:cNvPr id="2" name="Title 1"/>
          <p:cNvSpPr>
            <a:spLocks noGrp="1"/>
          </p:cNvSpPr>
          <p:nvPr>
            <p:ph type="title"/>
          </p:nvPr>
        </p:nvSpPr>
        <p:spPr>
          <a:xfrm>
            <a:off x="479426" y="416911"/>
            <a:ext cx="5148378" cy="1716689"/>
          </a:xfrm>
        </p:spPr>
        <p:txBody>
          <a:bodyPr/>
          <a:lstStyle>
            <a:lvl1pPr>
              <a:lnSpc>
                <a:spcPts val="2700"/>
              </a:lnSpc>
              <a:defRPr sz="2400"/>
            </a:lvl1pPr>
          </a:lstStyle>
          <a:p>
            <a:r>
              <a:rPr lang="en-GB"/>
              <a:t>Click to edit Master title style</a:t>
            </a:r>
            <a:endParaRPr lang="en-GB" dirty="0"/>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096000" y="0"/>
            <a:ext cx="6096000" cy="6400800"/>
          </a:xfrm>
          <a:solidFill>
            <a:schemeClr val="tx2">
              <a:lumMod val="20000"/>
              <a:lumOff val="80000"/>
            </a:schemeClr>
          </a:solidFill>
        </p:spPr>
        <p:txBody>
          <a:bodyPr tIns="2844000"/>
          <a:lstStyle>
            <a:lvl1pPr algn="ctr">
              <a:defRPr sz="1600"/>
            </a:lvl1pPr>
          </a:lstStyle>
          <a:p>
            <a:r>
              <a:rPr lang="en-GB" dirty="0"/>
              <a:t>INSERT IMAGE HERE</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7"/>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12" name="Slide Number Placeholder 5">
            <a:extLst>
              <a:ext uri="{FF2B5EF4-FFF2-40B4-BE49-F238E27FC236}">
                <a16:creationId xmlns:a16="http://schemas.microsoft.com/office/drawing/2014/main" id="{51EA15B7-E4F9-4825-A99A-F4CF9F1ADACF}"/>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1753553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ll Title Opt2">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0" y="1"/>
            <a:ext cx="12192000" cy="6414192"/>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title"/>
          </p:nvPr>
        </p:nvSpPr>
        <p:spPr>
          <a:xfrm>
            <a:off x="479425" y="411896"/>
            <a:ext cx="6711950" cy="1553392"/>
          </a:xfrm>
        </p:spPr>
        <p:txBody>
          <a:bodyPr/>
          <a:lstStyle>
            <a:lvl1pPr>
              <a:lnSpc>
                <a:spcPts val="3400"/>
              </a:lnSpc>
              <a:defRPr sz="3000">
                <a:solidFill>
                  <a:schemeClr val="bg1"/>
                </a:solidFill>
              </a:defRPr>
            </a:lvl1pPr>
          </a:lstStyle>
          <a:p>
            <a:r>
              <a:rPr lang="en-GB"/>
              <a:t>Click to edit Master title style</a:t>
            </a:r>
            <a:endParaRPr lang="en-GB" dirty="0"/>
          </a:p>
        </p:txBody>
      </p:sp>
      <p:sp>
        <p:nvSpPr>
          <p:cNvPr id="7" name="TextBox 6">
            <a:extLst>
              <a:ext uri="{FF2B5EF4-FFF2-40B4-BE49-F238E27FC236}">
                <a16:creationId xmlns:a16="http://schemas.microsoft.com/office/drawing/2014/main" id="{64379830-E653-4586-AC6F-20840A55BE0E}"/>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1666478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mall Title Opt1">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1" y="0"/>
            <a:ext cx="12193200" cy="6857999"/>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title"/>
          </p:nvPr>
        </p:nvSpPr>
        <p:spPr>
          <a:xfrm>
            <a:off x="479425" y="411896"/>
            <a:ext cx="6711950" cy="1553392"/>
          </a:xfrm>
        </p:spPr>
        <p:txBody>
          <a:bodyPr/>
          <a:lstStyle>
            <a:lvl1pPr>
              <a:lnSpc>
                <a:spcPts val="3400"/>
              </a:lnSpc>
              <a:defRPr sz="3000">
                <a:solidFill>
                  <a:schemeClr val="bg1"/>
                </a:solidFill>
              </a:defRPr>
            </a:lvl1pPr>
          </a:lstStyle>
          <a:p>
            <a:r>
              <a:rPr lang="en-GB"/>
              <a:t>Click to edit Master title style</a:t>
            </a:r>
            <a:endParaRPr lang="en-GB" dirty="0"/>
          </a:p>
        </p:txBody>
      </p:sp>
      <p:sp>
        <p:nvSpPr>
          <p:cNvPr id="7" name="TextBox 6">
            <a:extLst>
              <a:ext uri="{FF2B5EF4-FFF2-40B4-BE49-F238E27FC236}">
                <a16:creationId xmlns:a16="http://schemas.microsoft.com/office/drawing/2014/main" id="{64379830-E653-4586-AC6F-20840A55BE0E}"/>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2047482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3" name="Picture Placeholder 7">
            <a:extLst>
              <a:ext uri="{FF2B5EF4-FFF2-40B4-BE49-F238E27FC236}">
                <a16:creationId xmlns:a16="http://schemas.microsoft.com/office/drawing/2014/main" id="{E88513CD-452A-49A0-BC05-45BF303A54FA}"/>
              </a:ext>
            </a:extLst>
          </p:cNvPr>
          <p:cNvSpPr>
            <a:spLocks noGrp="1"/>
          </p:cNvSpPr>
          <p:nvPr>
            <p:ph type="pic" sz="quarter" idx="13" hasCustomPrompt="1"/>
          </p:nvPr>
        </p:nvSpPr>
        <p:spPr>
          <a:xfrm>
            <a:off x="-1" y="0"/>
            <a:ext cx="12193200" cy="6858000"/>
          </a:xfrm>
          <a:solidFill>
            <a:schemeClr val="tx2">
              <a:lumMod val="20000"/>
              <a:lumOff val="80000"/>
            </a:schemeClr>
          </a:solidFill>
        </p:spPr>
        <p:txBody>
          <a:bodyPr tIns="2844000"/>
          <a:lstStyle>
            <a:lvl1pPr algn="ctr">
              <a:defRPr sz="1600"/>
            </a:lvl1pPr>
          </a:lstStyle>
          <a:p>
            <a:r>
              <a:rPr lang="en-GB" dirty="0"/>
              <a:t>INSERT IMAGE HERE</a:t>
            </a:r>
          </a:p>
        </p:txBody>
      </p:sp>
      <p:sp>
        <p:nvSpPr>
          <p:cNvPr id="5" name="TextBox 4">
            <a:extLst>
              <a:ext uri="{FF2B5EF4-FFF2-40B4-BE49-F238E27FC236}">
                <a16:creationId xmlns:a16="http://schemas.microsoft.com/office/drawing/2014/main" id="{46CC53B5-B454-4E9E-912B-2077F47070DE}"/>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Tree>
    <p:extLst>
      <p:ext uri="{BB962C8B-B14F-4D97-AF65-F5344CB8AC3E}">
        <p14:creationId xmlns:p14="http://schemas.microsoft.com/office/powerpoint/2010/main" val="2640962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Quote Op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1E9B81-C4D9-4F57-B976-664E04E56396}"/>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0" y="2809876"/>
            <a:ext cx="7096125" cy="2114550"/>
          </a:xfrm>
        </p:spPr>
        <p:txBody>
          <a:bodyPr/>
          <a:lstStyle>
            <a:lvl1pPr>
              <a:lnSpc>
                <a:spcPts val="3400"/>
              </a:lnSpc>
              <a:spcBef>
                <a:spcPts val="0"/>
              </a:spcBef>
              <a:defRPr sz="3000">
                <a:solidFill>
                  <a:schemeClr val="bg1"/>
                </a:solidFill>
              </a:defRPr>
            </a:lvl1pPr>
          </a:lstStyle>
          <a:p>
            <a:pPr lvl="0"/>
            <a:r>
              <a:rPr lang="en-GB"/>
              <a:t>Click to edit Master text styles</a:t>
            </a:r>
          </a:p>
        </p:txBody>
      </p:sp>
      <p:sp>
        <p:nvSpPr>
          <p:cNvPr id="8" name="TextBox 7">
            <a:extLst>
              <a:ext uri="{FF2B5EF4-FFF2-40B4-BE49-F238E27FC236}">
                <a16:creationId xmlns:a16="http://schemas.microsoft.com/office/drawing/2014/main" id="{3E39862F-224F-4A76-9B4E-727E9147E84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9" name="Slide Number Placeholder 3">
            <a:extLst>
              <a:ext uri="{FF2B5EF4-FFF2-40B4-BE49-F238E27FC236}">
                <a16:creationId xmlns:a16="http://schemas.microsoft.com/office/drawing/2014/main" id="{01A688F5-35A9-294F-B0FE-08BEE1A17F7F}"/>
              </a:ext>
            </a:extLst>
          </p:cNvPr>
          <p:cNvSpPr>
            <a:spLocks noGrp="1"/>
          </p:cNvSpPr>
          <p:nvPr>
            <p:ph type="sldNum" sz="quarter" idx="12"/>
          </p:nvPr>
        </p:nvSpPr>
        <p:spPr>
          <a:xfrm>
            <a:off x="11466740" y="6511066"/>
            <a:ext cx="290100" cy="191861"/>
          </a:xfrm>
        </p:spPr>
        <p:txBody>
          <a:bodyPr/>
          <a:lstStyle/>
          <a:p>
            <a:fld id="{DDBE135E-2566-4748-853C-8A3B78F0FB00}" type="slidenum">
              <a:rPr lang="en-GB" smtClean="0"/>
              <a:t>‹#›</a:t>
            </a:fld>
            <a:endParaRPr lang="en-GB" dirty="0"/>
          </a:p>
        </p:txBody>
      </p:sp>
    </p:spTree>
    <p:extLst>
      <p:ext uri="{BB962C8B-B14F-4D97-AF65-F5344CB8AC3E}">
        <p14:creationId xmlns:p14="http://schemas.microsoft.com/office/powerpoint/2010/main" val="1689836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Opt2">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0" y="2809876"/>
            <a:ext cx="7096125" cy="2114550"/>
          </a:xfrm>
        </p:spPr>
        <p:txBody>
          <a:bodyPr/>
          <a:lstStyle>
            <a:lvl1pPr>
              <a:lnSpc>
                <a:spcPts val="3400"/>
              </a:lnSpc>
              <a:spcBef>
                <a:spcPts val="0"/>
              </a:spcBef>
              <a:defRPr sz="3000">
                <a:solidFill>
                  <a:srgbClr val="0569B9"/>
                </a:solidFill>
              </a:defRPr>
            </a:lvl1pPr>
          </a:lstStyle>
          <a:p>
            <a:pPr lvl="0"/>
            <a:r>
              <a:rPr lang="en-GB"/>
              <a:t>Click to edit Master text styles</a:t>
            </a:r>
          </a:p>
        </p:txBody>
      </p:sp>
    </p:spTree>
    <p:extLst>
      <p:ext uri="{BB962C8B-B14F-4D97-AF65-F5344CB8AC3E}">
        <p14:creationId xmlns:p14="http://schemas.microsoft.com/office/powerpoint/2010/main" val="2488982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4" y="457200"/>
            <a:ext cx="5367600"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4" y="4038600"/>
            <a:ext cx="5376863"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6073698" y="457200"/>
            <a:ext cx="0" cy="4392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6324614" y="457200"/>
            <a:ext cx="5367321"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6335712" y="4038600"/>
            <a:ext cx="5303838"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2057045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5" y="457200"/>
            <a:ext cx="3425825"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5" y="4038600"/>
            <a:ext cx="3397250"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41433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4375149" y="457200"/>
            <a:ext cx="3425825"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4375150" y="4038600"/>
            <a:ext cx="3397250" cy="847725"/>
          </a:xfrm>
        </p:spPr>
        <p:txBody>
          <a:bodyPr/>
          <a:lstStyle>
            <a:lvl1pPr>
              <a:defRPr sz="1800">
                <a:solidFill>
                  <a:schemeClr val="accent1"/>
                </a:solidFill>
              </a:defRPr>
            </a:lvl1pPr>
          </a:lstStyle>
          <a:p>
            <a:pPr lvl="0"/>
            <a:r>
              <a:rPr lang="en-GB"/>
              <a:t>Click to edit Master text styles</a:t>
            </a:r>
          </a:p>
        </p:txBody>
      </p:sp>
      <p:cxnSp>
        <p:nvCxnSpPr>
          <p:cNvPr id="12" name="Straight Connector 11">
            <a:extLst>
              <a:ext uri="{FF2B5EF4-FFF2-40B4-BE49-F238E27FC236}">
                <a16:creationId xmlns:a16="http://schemas.microsoft.com/office/drawing/2014/main" id="{279BF4E4-BFB4-4F64-AED9-25DFB4841803}"/>
              </a:ext>
            </a:extLst>
          </p:cNvPr>
          <p:cNvCxnSpPr/>
          <p:nvPr userDrawn="1"/>
        </p:nvCxnSpPr>
        <p:spPr>
          <a:xfrm>
            <a:off x="8039100" y="457200"/>
            <a:ext cx="0" cy="42672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9492E3B-9BE5-4B61-83C0-A34107DE1905}"/>
              </a:ext>
            </a:extLst>
          </p:cNvPr>
          <p:cNvCxnSpPr/>
          <p:nvPr userDrawn="1"/>
        </p:nvCxnSpPr>
        <p:spPr>
          <a:xfrm>
            <a:off x="8039099"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4" name="Picture Placeholder 7">
            <a:extLst>
              <a:ext uri="{FF2B5EF4-FFF2-40B4-BE49-F238E27FC236}">
                <a16:creationId xmlns:a16="http://schemas.microsoft.com/office/drawing/2014/main" id="{1B7102AC-FA28-4F5A-9E72-AA9A27355941}"/>
              </a:ext>
            </a:extLst>
          </p:cNvPr>
          <p:cNvSpPr>
            <a:spLocks noGrp="1"/>
          </p:cNvSpPr>
          <p:nvPr>
            <p:ph type="pic" sz="quarter" idx="17" hasCustomPrompt="1"/>
          </p:nvPr>
        </p:nvSpPr>
        <p:spPr>
          <a:xfrm>
            <a:off x="8270874" y="457200"/>
            <a:ext cx="3425825"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15" name="Text Placeholder 6">
            <a:extLst>
              <a:ext uri="{FF2B5EF4-FFF2-40B4-BE49-F238E27FC236}">
                <a16:creationId xmlns:a16="http://schemas.microsoft.com/office/drawing/2014/main" id="{BC2453ED-5664-44F6-917B-4CFD0EA37842}"/>
              </a:ext>
            </a:extLst>
          </p:cNvPr>
          <p:cNvSpPr>
            <a:spLocks noGrp="1"/>
          </p:cNvSpPr>
          <p:nvPr>
            <p:ph type="body" sz="quarter" idx="18"/>
          </p:nvPr>
        </p:nvSpPr>
        <p:spPr>
          <a:xfrm>
            <a:off x="8270874" y="4038600"/>
            <a:ext cx="3397250"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64261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6"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6" y="4038600"/>
            <a:ext cx="2449514"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3171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7" name="Picture Placeholder 7">
            <a:extLst>
              <a:ext uri="{FF2B5EF4-FFF2-40B4-BE49-F238E27FC236}">
                <a16:creationId xmlns:a16="http://schemas.microsoft.com/office/drawing/2014/main" id="{C1641D7B-0A2D-4BB1-A366-38E53A50EE73}"/>
              </a:ext>
            </a:extLst>
          </p:cNvPr>
          <p:cNvSpPr>
            <a:spLocks noGrp="1"/>
          </p:cNvSpPr>
          <p:nvPr>
            <p:ph type="pic" sz="quarter" idx="15" hasCustomPrompt="1"/>
          </p:nvPr>
        </p:nvSpPr>
        <p:spPr>
          <a:xfrm>
            <a:off x="3405188"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18" name="Text Placeholder 6">
            <a:extLst>
              <a:ext uri="{FF2B5EF4-FFF2-40B4-BE49-F238E27FC236}">
                <a16:creationId xmlns:a16="http://schemas.microsoft.com/office/drawing/2014/main" id="{590AA397-2101-4A70-B8D3-8541F8BA33AD}"/>
              </a:ext>
            </a:extLst>
          </p:cNvPr>
          <p:cNvSpPr>
            <a:spLocks noGrp="1"/>
          </p:cNvSpPr>
          <p:nvPr>
            <p:ph type="body" sz="quarter" idx="16"/>
          </p:nvPr>
        </p:nvSpPr>
        <p:spPr>
          <a:xfrm>
            <a:off x="3394076" y="4038600"/>
            <a:ext cx="2449514" cy="847725"/>
          </a:xfrm>
        </p:spPr>
        <p:txBody>
          <a:bodyPr/>
          <a:lstStyle>
            <a:lvl1pPr>
              <a:defRPr sz="1800">
                <a:solidFill>
                  <a:schemeClr val="accent1"/>
                </a:solidFill>
              </a:defRPr>
            </a:lvl1pPr>
          </a:lstStyle>
          <a:p>
            <a:pPr lvl="0"/>
            <a:r>
              <a:rPr lang="en-GB"/>
              <a:t>Click to edit Master text styles</a:t>
            </a:r>
          </a:p>
        </p:txBody>
      </p:sp>
      <p:cxnSp>
        <p:nvCxnSpPr>
          <p:cNvPr id="19" name="Straight Connector 18">
            <a:extLst>
              <a:ext uri="{FF2B5EF4-FFF2-40B4-BE49-F238E27FC236}">
                <a16:creationId xmlns:a16="http://schemas.microsoft.com/office/drawing/2014/main" id="{F19E1275-FCF1-459F-991C-BA329E568E30}"/>
              </a:ext>
            </a:extLst>
          </p:cNvPr>
          <p:cNvCxnSpPr/>
          <p:nvPr userDrawn="1"/>
        </p:nvCxnSpPr>
        <p:spPr>
          <a:xfrm>
            <a:off x="60864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0" name="Picture Placeholder 7">
            <a:extLst>
              <a:ext uri="{FF2B5EF4-FFF2-40B4-BE49-F238E27FC236}">
                <a16:creationId xmlns:a16="http://schemas.microsoft.com/office/drawing/2014/main" id="{BC4A69A1-FCE3-4A09-B2F6-3F05EFC8A1F2}"/>
              </a:ext>
            </a:extLst>
          </p:cNvPr>
          <p:cNvSpPr>
            <a:spLocks noGrp="1"/>
          </p:cNvSpPr>
          <p:nvPr>
            <p:ph type="pic" sz="quarter" idx="17" hasCustomPrompt="1"/>
          </p:nvPr>
        </p:nvSpPr>
        <p:spPr>
          <a:xfrm>
            <a:off x="6330950"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21" name="Text Placeholder 6">
            <a:extLst>
              <a:ext uri="{FF2B5EF4-FFF2-40B4-BE49-F238E27FC236}">
                <a16:creationId xmlns:a16="http://schemas.microsoft.com/office/drawing/2014/main" id="{87DCFF6F-5624-43CB-992D-A9A15C278D76}"/>
              </a:ext>
            </a:extLst>
          </p:cNvPr>
          <p:cNvSpPr>
            <a:spLocks noGrp="1"/>
          </p:cNvSpPr>
          <p:nvPr>
            <p:ph type="body" sz="quarter" idx="18"/>
          </p:nvPr>
        </p:nvSpPr>
        <p:spPr>
          <a:xfrm>
            <a:off x="6321426" y="4038600"/>
            <a:ext cx="2449514" cy="847725"/>
          </a:xfrm>
        </p:spPr>
        <p:txBody>
          <a:bodyPr/>
          <a:lstStyle>
            <a:lvl1pPr>
              <a:defRPr sz="1800">
                <a:solidFill>
                  <a:schemeClr val="accent1"/>
                </a:solidFill>
              </a:defRPr>
            </a:lvl1pPr>
          </a:lstStyle>
          <a:p>
            <a:pPr lvl="0"/>
            <a:r>
              <a:rPr lang="en-GB"/>
              <a:t>Click to edit Master text styles</a:t>
            </a:r>
          </a:p>
        </p:txBody>
      </p:sp>
      <p:cxnSp>
        <p:nvCxnSpPr>
          <p:cNvPr id="22" name="Straight Connector 21">
            <a:extLst>
              <a:ext uri="{FF2B5EF4-FFF2-40B4-BE49-F238E27FC236}">
                <a16:creationId xmlns:a16="http://schemas.microsoft.com/office/drawing/2014/main" id="{746E0189-91FD-4811-BEE9-78B3C93512C6}"/>
              </a:ext>
            </a:extLst>
          </p:cNvPr>
          <p:cNvCxnSpPr/>
          <p:nvPr userDrawn="1"/>
        </p:nvCxnSpPr>
        <p:spPr>
          <a:xfrm>
            <a:off x="9013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4" name="Picture Placeholder 7">
            <a:extLst>
              <a:ext uri="{FF2B5EF4-FFF2-40B4-BE49-F238E27FC236}">
                <a16:creationId xmlns:a16="http://schemas.microsoft.com/office/drawing/2014/main" id="{5E17F586-7CF3-4F8D-B0B1-2463938F4C0A}"/>
              </a:ext>
            </a:extLst>
          </p:cNvPr>
          <p:cNvSpPr>
            <a:spLocks noGrp="1"/>
          </p:cNvSpPr>
          <p:nvPr>
            <p:ph type="pic" sz="quarter" idx="19" hasCustomPrompt="1"/>
          </p:nvPr>
        </p:nvSpPr>
        <p:spPr>
          <a:xfrm>
            <a:off x="9256712"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25" name="Text Placeholder 6">
            <a:extLst>
              <a:ext uri="{FF2B5EF4-FFF2-40B4-BE49-F238E27FC236}">
                <a16:creationId xmlns:a16="http://schemas.microsoft.com/office/drawing/2014/main" id="{A7D14AF8-1472-498A-A689-1E2F6799CD3C}"/>
              </a:ext>
            </a:extLst>
          </p:cNvPr>
          <p:cNvSpPr>
            <a:spLocks noGrp="1"/>
          </p:cNvSpPr>
          <p:nvPr>
            <p:ph type="body" sz="quarter" idx="20"/>
          </p:nvPr>
        </p:nvSpPr>
        <p:spPr>
          <a:xfrm>
            <a:off x="9256712" y="4038600"/>
            <a:ext cx="2419350"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1572460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Icons">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accent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cxnSp>
        <p:nvCxnSpPr>
          <p:cNvPr id="7" name="Straight Connector 6">
            <a:extLst>
              <a:ext uri="{FF2B5EF4-FFF2-40B4-BE49-F238E27FC236}">
                <a16:creationId xmlns:a16="http://schemas.microsoft.com/office/drawing/2014/main" id="{D1FA51FB-DB38-4837-90B7-21CD244F8C70}"/>
              </a:ext>
            </a:extLst>
          </p:cNvPr>
          <p:cNvCxnSpPr/>
          <p:nvPr userDrawn="1"/>
        </p:nvCxnSpPr>
        <p:spPr>
          <a:xfrm>
            <a:off x="479425" y="110490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2CD56DE-DD12-4042-A24B-689D9F60DEB8}"/>
              </a:ext>
            </a:extLst>
          </p:cNvPr>
          <p:cNvCxnSpPr/>
          <p:nvPr userDrawn="1"/>
        </p:nvCxnSpPr>
        <p:spPr>
          <a:xfrm>
            <a:off x="479425" y="29146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94B333-D9D2-41AF-B703-13749ED01B9C}"/>
              </a:ext>
            </a:extLst>
          </p:cNvPr>
          <p:cNvCxnSpPr/>
          <p:nvPr userDrawn="1"/>
        </p:nvCxnSpPr>
        <p:spPr>
          <a:xfrm>
            <a:off x="479425" y="47053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535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Icons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bg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cxnSp>
        <p:nvCxnSpPr>
          <p:cNvPr id="7" name="Straight Connector 6">
            <a:extLst>
              <a:ext uri="{FF2B5EF4-FFF2-40B4-BE49-F238E27FC236}">
                <a16:creationId xmlns:a16="http://schemas.microsoft.com/office/drawing/2014/main" id="{D1FA51FB-DB38-4837-90B7-21CD244F8C70}"/>
              </a:ext>
            </a:extLst>
          </p:cNvPr>
          <p:cNvCxnSpPr/>
          <p:nvPr userDrawn="1"/>
        </p:nvCxnSpPr>
        <p:spPr>
          <a:xfrm>
            <a:off x="479425" y="110490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2CD56DE-DD12-4042-A24B-689D9F60DEB8}"/>
              </a:ext>
            </a:extLst>
          </p:cNvPr>
          <p:cNvCxnSpPr/>
          <p:nvPr userDrawn="1"/>
        </p:nvCxnSpPr>
        <p:spPr>
          <a:xfrm>
            <a:off x="479425" y="29146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94B333-D9D2-41AF-B703-13749ED01B9C}"/>
              </a:ext>
            </a:extLst>
          </p:cNvPr>
          <p:cNvCxnSpPr/>
          <p:nvPr userDrawn="1"/>
        </p:nvCxnSpPr>
        <p:spPr>
          <a:xfrm>
            <a:off x="479425" y="47053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8390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Graph">
    <p:bg>
      <p:bgPr>
        <a:solidFill>
          <a:srgbClr val="E6F0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411163"/>
            <a:ext cx="4858694" cy="453077"/>
          </a:xfrm>
        </p:spPr>
        <p:txBody>
          <a:bodyPr/>
          <a:lstStyle>
            <a:lvl1pPr>
              <a:lnSpc>
                <a:spcPts val="3400"/>
              </a:lnSpc>
              <a:defRPr sz="3000">
                <a:solidFill>
                  <a:schemeClr val="tx2"/>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
        <p:nvSpPr>
          <p:cNvPr id="9" name="Text Placeholder 8">
            <a:extLst>
              <a:ext uri="{FF2B5EF4-FFF2-40B4-BE49-F238E27FC236}">
                <a16:creationId xmlns:a16="http://schemas.microsoft.com/office/drawing/2014/main" id="{7257DB79-C6EC-4871-8A1E-F2CD07968BE0}"/>
              </a:ext>
            </a:extLst>
          </p:cNvPr>
          <p:cNvSpPr>
            <a:spLocks noGrp="1"/>
          </p:cNvSpPr>
          <p:nvPr>
            <p:ph type="body" sz="quarter" idx="13"/>
          </p:nvPr>
        </p:nvSpPr>
        <p:spPr>
          <a:xfrm>
            <a:off x="6475413" y="411163"/>
            <a:ext cx="5200650" cy="454025"/>
          </a:xfrm>
        </p:spPr>
        <p:txBody>
          <a:bodyPr/>
          <a:lstStyle>
            <a:lvl1pPr>
              <a:lnSpc>
                <a:spcPts val="3400"/>
              </a:lnSpc>
              <a:defRPr sz="3000"/>
            </a:lvl1pPr>
          </a:lstStyle>
          <a:p>
            <a:pPr lvl="0"/>
            <a:r>
              <a:rPr lang="en-GB"/>
              <a:t>Click to edit Master text styles</a:t>
            </a:r>
          </a:p>
        </p:txBody>
      </p:sp>
    </p:spTree>
    <p:extLst>
      <p:ext uri="{BB962C8B-B14F-4D97-AF65-F5344CB8AC3E}">
        <p14:creationId xmlns:p14="http://schemas.microsoft.com/office/powerpoint/2010/main" val="2825415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Palette">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accent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3751973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58243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1104900" y="1881075"/>
            <a:ext cx="10001251"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5"/>
          <p:cNvSpPr>
            <a:spLocks noGrp="1"/>
          </p:cNvSpPr>
          <p:nvPr>
            <p:ph type="body" sz="quarter" idx="11"/>
          </p:nvPr>
        </p:nvSpPr>
        <p:spPr>
          <a:xfrm>
            <a:off x="1104900" y="914401"/>
            <a:ext cx="10001251" cy="276225"/>
          </a:xfrm>
        </p:spPr>
        <p:txBody>
          <a:bodyPr/>
          <a:lstStyle>
            <a:lvl1pPr>
              <a:defRPr sz="2000" b="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3959173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BB920-8DAA-1441-836E-FCB2B876B63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7EA550B5-05B8-39D1-73A4-7C585D9E038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8E96F9-3E69-0A66-5FDF-5BBF0D5EB2EA}"/>
              </a:ext>
            </a:extLst>
          </p:cNvPr>
          <p:cNvSpPr>
            <a:spLocks noGrp="1"/>
          </p:cNvSpPr>
          <p:nvPr>
            <p:ph type="dt" sz="half" idx="10"/>
          </p:nvPr>
        </p:nvSpPr>
        <p:spPr>
          <a:xfrm>
            <a:off x="838200" y="6356350"/>
            <a:ext cx="2743200" cy="365125"/>
          </a:xfrm>
          <a:prstGeom prst="rect">
            <a:avLst/>
          </a:prstGeom>
        </p:spPr>
        <p:txBody>
          <a:bodyPr/>
          <a:lstStyle/>
          <a:p>
            <a:fld id="{D8856226-5BF0-2746-8BBC-7C4F1E2E8CF4}" type="datetimeFigureOut">
              <a:rPr lang="en-US" smtClean="0"/>
              <a:t>9/8/2026</a:t>
            </a:fld>
            <a:endParaRPr lang="en-US"/>
          </a:p>
        </p:txBody>
      </p:sp>
      <p:sp>
        <p:nvSpPr>
          <p:cNvPr id="5" name="Footer Placeholder 4">
            <a:extLst>
              <a:ext uri="{FF2B5EF4-FFF2-40B4-BE49-F238E27FC236}">
                <a16:creationId xmlns:a16="http://schemas.microsoft.com/office/drawing/2014/main" id="{36EB1B4E-863F-0549-0BE3-612ED00C41D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57CDF82-C122-409E-E61E-0E4249F9D79F}"/>
              </a:ext>
            </a:extLst>
          </p:cNvPr>
          <p:cNvSpPr>
            <a:spLocks noGrp="1"/>
          </p:cNvSpPr>
          <p:nvPr>
            <p:ph type="sldNum" sz="quarter" idx="12"/>
          </p:nvPr>
        </p:nvSpPr>
        <p:spPr>
          <a:xfrm>
            <a:off x="8610600" y="6356350"/>
            <a:ext cx="2743200" cy="365125"/>
          </a:xfrm>
          <a:prstGeom prst="rect">
            <a:avLst/>
          </a:prstGeom>
        </p:spPr>
        <p:txBody>
          <a:bodyPr/>
          <a:lstStyle/>
          <a:p>
            <a:fld id="{4C68425E-9E17-1B48-80E3-5A65B397E27B}" type="slidenum">
              <a:rPr lang="en-US" smtClean="0"/>
              <a:t>‹#›</a:t>
            </a:fld>
            <a:endParaRPr lang="en-US"/>
          </a:p>
        </p:txBody>
      </p:sp>
    </p:spTree>
    <p:extLst>
      <p:ext uri="{BB962C8B-B14F-4D97-AF65-F5344CB8AC3E}">
        <p14:creationId xmlns:p14="http://schemas.microsoft.com/office/powerpoint/2010/main" val="1061008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BS_Titlecard1">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BD08520-43E2-0A90-A5AA-BEA997464C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7" name="Picture 16">
            <a:extLst>
              <a:ext uri="{FF2B5EF4-FFF2-40B4-BE49-F238E27FC236}">
                <a16:creationId xmlns:a16="http://schemas.microsoft.com/office/drawing/2014/main" id="{5C6A32A0-B0E5-90DF-8A80-91446D79293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19323" y="342334"/>
            <a:ext cx="4095672" cy="1247605"/>
          </a:xfrm>
          <a:prstGeom prst="rect">
            <a:avLst/>
          </a:prstGeom>
        </p:spPr>
      </p:pic>
      <p:sp>
        <p:nvSpPr>
          <p:cNvPr id="2" name="Title 1">
            <a:extLst>
              <a:ext uri="{FF2B5EF4-FFF2-40B4-BE49-F238E27FC236}">
                <a16:creationId xmlns:a16="http://schemas.microsoft.com/office/drawing/2014/main" id="{E9C92DBC-2625-FE22-37FD-8A22B64C2B5C}"/>
              </a:ext>
            </a:extLst>
          </p:cNvPr>
          <p:cNvSpPr>
            <a:spLocks noGrp="1"/>
          </p:cNvSpPr>
          <p:nvPr>
            <p:ph type="ctrTitle"/>
          </p:nvPr>
        </p:nvSpPr>
        <p:spPr>
          <a:xfrm>
            <a:off x="576001" y="2795228"/>
            <a:ext cx="10001252" cy="554851"/>
          </a:xfrm>
        </p:spPr>
        <p:txBody>
          <a:bodyPr/>
          <a:lstStyle>
            <a:lvl1pPr algn="l">
              <a:lnSpc>
                <a:spcPts val="4800"/>
              </a:lnSpc>
              <a:defRPr b="1" i="0">
                <a:solidFill>
                  <a:schemeClr val="bg1"/>
                </a:solidFill>
                <a:latin typeface="Source Sans Pro" panose="020B0503030403020204" pitchFamily="34" charset="0"/>
                <a:ea typeface="Source Sans Pro" panose="020B0503030403020204" pitchFamily="34" charset="0"/>
                <a:cs typeface="Source Sans Pro" panose="020B0503030403020204" pitchFamily="34" charset="0"/>
              </a:defRPr>
            </a:lvl1pPr>
          </a:lstStyle>
          <a:p>
            <a:r>
              <a:rPr lang="ga-IE" dirty="0"/>
              <a:t>Click to edit Master title style</a:t>
            </a:r>
            <a:endParaRPr lang="en-GB" dirty="0"/>
          </a:p>
        </p:txBody>
      </p:sp>
      <p:sp>
        <p:nvSpPr>
          <p:cNvPr id="3" name="Subtitle 2">
            <a:extLst>
              <a:ext uri="{FF2B5EF4-FFF2-40B4-BE49-F238E27FC236}">
                <a16:creationId xmlns:a16="http://schemas.microsoft.com/office/drawing/2014/main" id="{62E653CF-EC70-9E5C-BBD7-F79BAC310F11}"/>
              </a:ext>
            </a:extLst>
          </p:cNvPr>
          <p:cNvSpPr>
            <a:spLocks noGrp="1"/>
          </p:cNvSpPr>
          <p:nvPr>
            <p:ph type="subTitle" idx="1"/>
          </p:nvPr>
        </p:nvSpPr>
        <p:spPr>
          <a:xfrm>
            <a:off x="576000" y="3375779"/>
            <a:ext cx="10001251" cy="361800"/>
          </a:xfrm>
        </p:spPr>
        <p:txBody>
          <a:bodyPr/>
          <a:lstStyle>
            <a:lvl1pPr marL="0" indent="0" algn="l">
              <a:buNone/>
              <a:defRPr sz="1867" b="0">
                <a:solidFill>
                  <a:srgbClr val="7FFF17"/>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ga-IE" dirty="0"/>
              <a:t>Click to edit Master subtitle style</a:t>
            </a:r>
            <a:endParaRPr lang="en-GB" dirty="0"/>
          </a:p>
        </p:txBody>
      </p:sp>
      <p:sp>
        <p:nvSpPr>
          <p:cNvPr id="4" name="Text Placeholder 10">
            <a:extLst>
              <a:ext uri="{FF2B5EF4-FFF2-40B4-BE49-F238E27FC236}">
                <a16:creationId xmlns:a16="http://schemas.microsoft.com/office/drawing/2014/main" id="{1709527D-048A-EAC6-7EBB-46156037BE85}"/>
              </a:ext>
            </a:extLst>
          </p:cNvPr>
          <p:cNvSpPr>
            <a:spLocks noGrp="1"/>
          </p:cNvSpPr>
          <p:nvPr>
            <p:ph type="body" sz="quarter" idx="10"/>
          </p:nvPr>
        </p:nvSpPr>
        <p:spPr>
          <a:xfrm>
            <a:off x="576001" y="4427482"/>
            <a:ext cx="6239100" cy="979375"/>
          </a:xfrm>
        </p:spPr>
        <p:txBody>
          <a:bodyPr/>
          <a:lstStyle>
            <a:lvl1pPr>
              <a:spcBef>
                <a:spcPts val="0"/>
              </a:spcBef>
              <a:defRPr sz="1867">
                <a:solidFill>
                  <a:schemeClr val="bg1"/>
                </a:solidFill>
              </a:defRPr>
            </a:lvl1pPr>
            <a:lvl2pPr marL="0" indent="0">
              <a:spcBef>
                <a:spcPts val="0"/>
              </a:spcBef>
              <a:buNone/>
              <a:defRPr sz="1867">
                <a:solidFill>
                  <a:srgbClr val="7FFF17"/>
                </a:solidFill>
              </a:defRPr>
            </a:lvl2pPr>
            <a:lvl3pPr marL="0" indent="0">
              <a:spcBef>
                <a:spcPts val="756"/>
              </a:spcBef>
              <a:buNone/>
              <a:defRPr sz="1867">
                <a:solidFill>
                  <a:schemeClr val="bg1"/>
                </a:solidFill>
              </a:defRPr>
            </a:lvl3pPr>
            <a:lvl4pPr>
              <a:spcBef>
                <a:spcPts val="0"/>
              </a:spcBef>
              <a:defRPr sz="1867">
                <a:solidFill>
                  <a:schemeClr val="bg1"/>
                </a:solidFill>
              </a:defRPr>
            </a:lvl4pPr>
            <a:lvl5pPr>
              <a:spcBef>
                <a:spcPts val="0"/>
              </a:spcBef>
              <a:defRPr sz="1867">
                <a:solidFill>
                  <a:schemeClr val="bg1"/>
                </a:solidFill>
              </a:defRPr>
            </a:lvl5pPr>
          </a:lstStyle>
          <a:p>
            <a:pPr lvl="0"/>
            <a:r>
              <a:rPr lang="ga-IE" dirty="0"/>
              <a:t>Click to edit Master text styles</a:t>
            </a:r>
          </a:p>
          <a:p>
            <a:pPr lvl="1"/>
            <a:r>
              <a:rPr lang="ga-IE" dirty="0"/>
              <a:t>Second level</a:t>
            </a:r>
          </a:p>
          <a:p>
            <a:pPr lvl="2"/>
            <a:r>
              <a:rPr lang="ga-IE" dirty="0"/>
              <a:t>Third level</a:t>
            </a:r>
          </a:p>
        </p:txBody>
      </p:sp>
      <p:pic>
        <p:nvPicPr>
          <p:cNvPr id="7" name="Picture 6">
            <a:extLst>
              <a:ext uri="{FF2B5EF4-FFF2-40B4-BE49-F238E27FC236}">
                <a16:creationId xmlns:a16="http://schemas.microsoft.com/office/drawing/2014/main" id="{F63ABCDF-6B3F-3DA8-EB52-624A14114F62}"/>
              </a:ext>
            </a:extLst>
          </p:cNvPr>
          <p:cNvPicPr>
            <a:picLocks noChangeAspect="1"/>
          </p:cNvPicPr>
          <p:nvPr userDrawn="1"/>
        </p:nvPicPr>
        <p:blipFill>
          <a:blip r:embed="rId4">
            <a:extLst>
              <a:ext uri="{28A0092B-C50C-407E-A947-70E740481C1C}">
                <a14:useLocalDpi xmlns:a14="http://schemas.microsoft.com/office/drawing/2010/main" val="0"/>
              </a:ext>
            </a:extLst>
          </a:blip>
          <a:srcRect t="58" b="58"/>
          <a:stretch/>
        </p:blipFill>
        <p:spPr>
          <a:xfrm>
            <a:off x="0" y="4917170"/>
            <a:ext cx="12192000" cy="1940831"/>
          </a:xfrm>
          <a:prstGeom prst="rect">
            <a:avLst/>
          </a:prstGeom>
        </p:spPr>
      </p:pic>
      <p:pic>
        <p:nvPicPr>
          <p:cNvPr id="5" name="Picture 4">
            <a:extLst>
              <a:ext uri="{FF2B5EF4-FFF2-40B4-BE49-F238E27FC236}">
                <a16:creationId xmlns:a16="http://schemas.microsoft.com/office/drawing/2014/main" id="{F86643AF-9FB3-A956-F4DE-71B2169B474E}"/>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63033" y="6162166"/>
            <a:ext cx="1518755" cy="418967"/>
          </a:xfrm>
          <a:prstGeom prst="rect">
            <a:avLst/>
          </a:prstGeom>
        </p:spPr>
      </p:pic>
    </p:spTree>
    <p:extLst>
      <p:ext uri="{BB962C8B-B14F-4D97-AF65-F5344CB8AC3E}">
        <p14:creationId xmlns:p14="http://schemas.microsoft.com/office/powerpoint/2010/main" val="33089639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4" name="Text Placeholder 3"/>
          <p:cNvSpPr>
            <a:spLocks noGrp="1"/>
          </p:cNvSpPr>
          <p:nvPr>
            <p:ph type="body" sz="quarter" idx="10"/>
          </p:nvPr>
        </p:nvSpPr>
        <p:spPr>
          <a:xfrm>
            <a:off x="1104901" y="1881076"/>
            <a:ext cx="10037232" cy="3643425"/>
          </a:xfrm>
        </p:spPr>
        <p:txBody>
          <a:bodyPr/>
          <a:lstStyle>
            <a:lvl1pPr marL="0" indent="0" rtl="0">
              <a:spcBef>
                <a:spcPts val="900"/>
              </a:spcBef>
              <a:buClr>
                <a:schemeClr val="tx2"/>
              </a:buClr>
              <a:buSzPts val="2000"/>
              <a:buFont typeface="Arial"/>
              <a:buNone/>
              <a:defRPr sz="2000" b="1"/>
            </a:lvl1pPr>
            <a:lvl2pPr marL="625475" indent="-233363" rtl="0">
              <a:buSzPts val="2000"/>
              <a:buFont typeface="Minion Pro"/>
              <a:buChar char="‒"/>
              <a:defRPr sz="2000"/>
            </a:lvl2pPr>
            <a:lvl3pPr marL="912813" indent="-222250" rtl="0">
              <a:buSzPts val="2000"/>
              <a:buFont typeface="Arial"/>
              <a:buChar char="»"/>
              <a:defRPr sz="2000"/>
            </a:lvl3pPr>
            <a:lvl4pPr marL="1128713" indent="-190500">
              <a:defRPr sz="2000"/>
            </a:lvl4pPr>
            <a:lvl5pPr marL="1439863" indent="-185738">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Rectangle 4"/>
          <p:cNvSpPr/>
          <p:nvPr userDrawn="1"/>
        </p:nvSpPr>
        <p:spPr>
          <a:xfrm>
            <a:off x="0" y="5819776"/>
            <a:ext cx="12192000" cy="1036637"/>
          </a:xfrm>
          <a:prstGeom prst="rect">
            <a:avLst/>
          </a:prstGeom>
          <a:solidFill>
            <a:srgbClr val="005EA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fontAlgn="auto">
              <a:spcBef>
                <a:spcPts val="0"/>
              </a:spcBef>
              <a:spcAft>
                <a:spcPts val="0"/>
              </a:spcAft>
            </a:pPr>
            <a:endParaRPr lang="en-GB" sz="1000">
              <a:solidFill>
                <a:prstClr val="white"/>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4900" y="6046349"/>
            <a:ext cx="2746965" cy="550631"/>
          </a:xfrm>
          <a:prstGeom prst="rect">
            <a:avLst/>
          </a:prstGeom>
        </p:spPr>
      </p:pic>
      <p:sp>
        <p:nvSpPr>
          <p:cNvPr id="9" name="Text Placeholder 5"/>
          <p:cNvSpPr>
            <a:spLocks noGrp="1"/>
          </p:cNvSpPr>
          <p:nvPr>
            <p:ph type="body" sz="quarter" idx="11"/>
          </p:nvPr>
        </p:nvSpPr>
        <p:spPr>
          <a:xfrm>
            <a:off x="1104900" y="914401"/>
            <a:ext cx="10001251" cy="276225"/>
          </a:xfrm>
        </p:spPr>
        <p:txBody>
          <a:bodyPr/>
          <a:lstStyle>
            <a:lvl1pPr>
              <a:defRPr sz="1400" b="0">
                <a:solidFill>
                  <a:srgbClr val="005EAE"/>
                </a:solidFill>
              </a:defRPr>
            </a:lvl1pPr>
          </a:lstStyle>
          <a:p>
            <a:pPr lvl="0"/>
            <a:r>
              <a:rPr lang="en-US"/>
              <a:t>Click to edit Master text styles</a:t>
            </a:r>
          </a:p>
        </p:txBody>
      </p:sp>
    </p:spTree>
    <p:extLst>
      <p:ext uri="{BB962C8B-B14F-4D97-AF65-F5344CB8AC3E}">
        <p14:creationId xmlns:p14="http://schemas.microsoft.com/office/powerpoint/2010/main" val="1742308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FBF0D7-A9F9-4255-920E-E4915366813E}"/>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0" y="6397867"/>
            <a:ext cx="12191999" cy="460133"/>
          </a:xfrm>
          <a:prstGeom prst="rect">
            <a:avLst/>
          </a:prstGeom>
        </p:spPr>
      </p:pic>
      <p:sp>
        <p:nvSpPr>
          <p:cNvPr id="2" name="Title Placeholder 1"/>
          <p:cNvSpPr>
            <a:spLocks noGrp="1"/>
          </p:cNvSpPr>
          <p:nvPr>
            <p:ph type="title"/>
          </p:nvPr>
        </p:nvSpPr>
        <p:spPr>
          <a:xfrm>
            <a:off x="479426" y="388336"/>
            <a:ext cx="5148378" cy="1012975"/>
          </a:xfrm>
          <a:prstGeom prst="rect">
            <a:avLst/>
          </a:prstGeom>
        </p:spPr>
        <p:txBody>
          <a:bodyPr vert="horz" lIns="0" tIns="0" rIns="0" bIns="0" rtlCol="0" anchor="t" anchorCtr="0">
            <a:noAutofit/>
          </a:bodyPr>
          <a:lstStyle/>
          <a:p>
            <a:r>
              <a:rPr lang="en-GB"/>
              <a:t>Click to edit Master title style</a:t>
            </a:r>
            <a:endParaRPr lang="en-GB" dirty="0"/>
          </a:p>
        </p:txBody>
      </p:sp>
      <p:sp>
        <p:nvSpPr>
          <p:cNvPr id="3" name="Text Placeholder 2"/>
          <p:cNvSpPr>
            <a:spLocks noGrp="1"/>
          </p:cNvSpPr>
          <p:nvPr>
            <p:ph type="body" idx="1"/>
          </p:nvPr>
        </p:nvSpPr>
        <p:spPr>
          <a:xfrm>
            <a:off x="479425" y="4340612"/>
            <a:ext cx="5148378" cy="1772917"/>
          </a:xfrm>
          <a:prstGeom prst="rect">
            <a:avLst/>
          </a:prstGeom>
        </p:spPr>
        <p:txBody>
          <a:bodyPr vert="horz" lIns="0" tIns="0" rIns="0" bIns="0" rtlCol="0">
            <a:noAutofit/>
          </a:bodyPr>
          <a:lstStyle/>
          <a:p>
            <a:pPr lvl="0"/>
            <a:r>
              <a:rPr lang="en-US" dirty="0"/>
              <a:t>Click to edit Master text styles</a:t>
            </a:r>
          </a:p>
          <a:p>
            <a:pPr lvl="1"/>
            <a:r>
              <a:rPr lang="en-US" dirty="0"/>
              <a:t>Second level</a:t>
            </a:r>
            <a:endParaRPr lang="en-GB" dirty="0"/>
          </a:p>
        </p:txBody>
      </p:sp>
      <p:sp>
        <p:nvSpPr>
          <p:cNvPr id="6" name="Slide Number Placeholder 5"/>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
        <p:nvSpPr>
          <p:cNvPr id="9" name="TextBox 8">
            <a:extLst>
              <a:ext uri="{FF2B5EF4-FFF2-40B4-BE49-F238E27FC236}">
                <a16:creationId xmlns:a16="http://schemas.microsoft.com/office/drawing/2014/main" id="{45C4CF6A-0E47-4A92-9705-AAB0CAB4E00C}"/>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Tree>
    <p:extLst>
      <p:ext uri="{BB962C8B-B14F-4D97-AF65-F5344CB8AC3E}">
        <p14:creationId xmlns:p14="http://schemas.microsoft.com/office/powerpoint/2010/main" val="435751194"/>
      </p:ext>
    </p:extLst>
  </p:cSld>
  <p:clrMap bg1="lt1" tx1="dk1" bg2="lt2" tx2="dk2" accent1="accent1" accent2="accent2" accent3="accent3" accent4="accent4" accent5="accent5" accent6="accent6" hlink="hlink" folHlink="folHlink"/>
  <p:sldLayoutIdLst>
    <p:sldLayoutId id="2147483657" r:id="rId1"/>
    <p:sldLayoutId id="2147483661" r:id="rId2"/>
    <p:sldLayoutId id="2147483662" r:id="rId3"/>
    <p:sldLayoutId id="2147483659" r:id="rId4"/>
    <p:sldLayoutId id="2147483667" r:id="rId5"/>
    <p:sldLayoutId id="2147483680" r:id="rId6"/>
    <p:sldLayoutId id="2147483668" r:id="rId7"/>
    <p:sldLayoutId id="2147483664" r:id="rId8"/>
    <p:sldLayoutId id="2147483678" r:id="rId9"/>
    <p:sldLayoutId id="2147483677" r:id="rId10"/>
    <p:sldLayoutId id="2147483674" r:id="rId11"/>
    <p:sldLayoutId id="2147483666" r:id="rId12"/>
    <p:sldLayoutId id="2147483670" r:id="rId13"/>
    <p:sldLayoutId id="2147483669" r:id="rId14"/>
    <p:sldLayoutId id="2147483671" r:id="rId15"/>
    <p:sldLayoutId id="2147483672" r:id="rId16"/>
    <p:sldLayoutId id="2147483675" r:id="rId17"/>
    <p:sldLayoutId id="2147483673" r:id="rId18"/>
    <p:sldLayoutId id="2147483679" r:id="rId19"/>
    <p:sldLayoutId id="2147483660" r:id="rId20"/>
    <p:sldLayoutId id="2147483681" r:id="rId21"/>
    <p:sldLayoutId id="2147483685" r:id="rId22"/>
    <p:sldLayoutId id="2147483686" r:id="rId23"/>
    <p:sldLayoutId id="2147483687" r:id="rId24"/>
  </p:sldLayoutIdLst>
  <p:hf hdr="0" ftr="0" dt="0"/>
  <p:txStyles>
    <p:titleStyle>
      <a:lvl1pPr algn="l" defTabSz="914377" rtl="0" eaLnBrk="1" latinLnBrk="0" hangingPunct="1">
        <a:lnSpc>
          <a:spcPts val="3700"/>
        </a:lnSpc>
        <a:spcBef>
          <a:spcPct val="0"/>
        </a:spcBef>
        <a:buNone/>
        <a:defRPr sz="3000" kern="1200">
          <a:solidFill>
            <a:schemeClr val="tx1"/>
          </a:solidFill>
          <a:latin typeface="+mj-lt"/>
          <a:ea typeface="+mj-ea"/>
          <a:cs typeface="+mj-cs"/>
        </a:defRPr>
      </a:lvl1pPr>
    </p:titleStyle>
    <p:body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02" userDrawn="1">
          <p15:clr>
            <a:srgbClr val="F26B43"/>
          </p15:clr>
        </p15:guide>
        <p15:guide id="3" orient="horz" userDrawn="1">
          <p15:clr>
            <a:srgbClr val="F26B43"/>
          </p15:clr>
        </p15:guide>
        <p15:guide id="5" pos="7355" userDrawn="1">
          <p15:clr>
            <a:srgbClr val="F26B43"/>
          </p15:clr>
        </p15:guide>
        <p15:guide id="6"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jpg"/><Relationship Id="rId3" Type="http://schemas.openxmlformats.org/officeDocument/2006/relationships/image" Target="../media/image9.jpg"/><Relationship Id="rId7" Type="http://schemas.openxmlformats.org/officeDocument/2006/relationships/hyperlink" Target="mailto:businesscareers@tcd.ie" TargetMode="External"/><Relationship Id="rId12" Type="http://schemas.openxmlformats.org/officeDocument/2006/relationships/image" Target="../media/image16.jpg"/><Relationship Id="rId17" Type="http://schemas.openxmlformats.org/officeDocument/2006/relationships/image" Target="../media/image21.png"/><Relationship Id="rId2" Type="http://schemas.openxmlformats.org/officeDocument/2006/relationships/notesSlide" Target="../notesSlides/notesSlide4.xml"/><Relationship Id="rId16" Type="http://schemas.openxmlformats.org/officeDocument/2006/relationships/image" Target="../media/image20.jpeg"/><Relationship Id="rId1" Type="http://schemas.openxmlformats.org/officeDocument/2006/relationships/slideLayout" Target="../slideLayouts/slideLayout23.xml"/><Relationship Id="rId6" Type="http://schemas.openxmlformats.org/officeDocument/2006/relationships/image" Target="../media/image11.png"/><Relationship Id="rId11" Type="http://schemas.openxmlformats.org/officeDocument/2006/relationships/image" Target="../media/image15.jpg"/><Relationship Id="rId5" Type="http://schemas.microsoft.com/office/2007/relationships/hdphoto" Target="../media/hdphoto1.wdp"/><Relationship Id="rId15" Type="http://schemas.openxmlformats.org/officeDocument/2006/relationships/image" Target="../media/image19.jpg"/><Relationship Id="rId10" Type="http://schemas.openxmlformats.org/officeDocument/2006/relationships/image" Target="../media/image14.jpg"/><Relationship Id="rId4" Type="http://schemas.openxmlformats.org/officeDocument/2006/relationships/image" Target="../media/image10.png"/><Relationship Id="rId9" Type="http://schemas.openxmlformats.org/officeDocument/2006/relationships/image" Target="../media/image13.jpg"/><Relationship Id="rId14" Type="http://schemas.openxmlformats.org/officeDocument/2006/relationships/image" Target="../media/image18.jp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notesSlide" Target="../notesSlides/notesSlide7.xml"/><Relationship Id="rId16" Type="http://schemas.openxmlformats.org/officeDocument/2006/relationships/image" Target="../media/image36.png"/><Relationship Id="rId1" Type="http://schemas.openxmlformats.org/officeDocument/2006/relationships/slideLayout" Target="../slideLayouts/slideLayout22.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6.png"/><Relationship Id="rId15" Type="http://schemas.openxmlformats.org/officeDocument/2006/relationships/image" Target="../media/image35.png"/><Relationship Id="rId10" Type="http://schemas.openxmlformats.org/officeDocument/2006/relationships/hyperlink" Target="http://www.tcd.ie/careers" TargetMode="External"/><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hyperlink" Target="http://mycareerconnect.tcd.ie/" TargetMode="External"/><Relationship Id="rId5" Type="http://schemas.openxmlformats.org/officeDocument/2006/relationships/image" Target="../media/image40.sv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0.xml"/><Relationship Id="rId5" Type="http://schemas.openxmlformats.org/officeDocument/2006/relationships/hyperlink" Target="https://www.instagram.com/trinity.careers.service/" TargetMode="External"/><Relationship Id="rId4" Type="http://schemas.openxmlformats.org/officeDocument/2006/relationships/hyperlink" Target="http://www.tcd.ie/career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45.jpeg"/><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8" Type="http://schemas.openxmlformats.org/officeDocument/2006/relationships/hyperlink" Target="http://www.enterprise.gov.ie/" TargetMode="External"/><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20.xml"/><Relationship Id="rId6" Type="http://schemas.openxmlformats.org/officeDocument/2006/relationships/hyperlink" Target="mailto:tcdglobalroom@tcd.ie" TargetMode="External"/><Relationship Id="rId5" Type="http://schemas.openxmlformats.org/officeDocument/2006/relationships/image" Target="../media/image49.png"/><Relationship Id="rId10" Type="http://schemas.openxmlformats.org/officeDocument/2006/relationships/hyperlink" Target="http://www.tcd.ie/Careers/students/international.php" TargetMode="External"/><Relationship Id="rId4" Type="http://schemas.openxmlformats.org/officeDocument/2006/relationships/hyperlink" Target="http://www.internationalstudents.ie/" TargetMode="External"/><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6.jpeg"/><Relationship Id="rId7" Type="http://schemas.openxmlformats.org/officeDocument/2006/relationships/diagramQuickStyle" Target="../diagrams/quickStyle2.xml"/><Relationship Id="rId2" Type="http://schemas.openxmlformats.org/officeDocument/2006/relationships/notesSlide" Target="../notesSlides/notesSlide14.xml"/><Relationship Id="rId1" Type="http://schemas.openxmlformats.org/officeDocument/2006/relationships/slideLayout" Target="../slideLayouts/slideLayout20.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53.png"/><Relationship Id="rId9" Type="http://schemas.microsoft.com/office/2007/relationships/diagramDrawing" Target="../diagrams/drawing2.xml"/></Relationships>
</file>

<file path=ppt/slides/_rels/slide1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3.png"/><Relationship Id="rId7" Type="http://schemas.openxmlformats.org/officeDocument/2006/relationships/diagramColors" Target="../diagrams/colors3.xm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13.xml"/><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3" Type="http://schemas.openxmlformats.org/officeDocument/2006/relationships/hyperlink" Target="mailto:employability@tcd.ie" TargetMode="External"/><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2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404E-C276-4E8F-9803-B716506A5A48}"/>
              </a:ext>
            </a:extLst>
          </p:cNvPr>
          <p:cNvSpPr>
            <a:spLocks noGrp="1"/>
          </p:cNvSpPr>
          <p:nvPr>
            <p:ph type="ctrTitle"/>
          </p:nvPr>
        </p:nvSpPr>
        <p:spPr>
          <a:xfrm>
            <a:off x="479424" y="2759301"/>
            <a:ext cx="11191207" cy="1470025"/>
          </a:xfrm>
        </p:spPr>
        <p:txBody>
          <a:bodyPr/>
          <a:lstStyle/>
          <a:p>
            <a:r>
              <a:rPr lang="en-GB" dirty="0"/>
              <a:t>Postgraduate Student Orientation 2026</a:t>
            </a:r>
            <a:br>
              <a:rPr lang="en-GB" dirty="0"/>
            </a:br>
            <a:r>
              <a:rPr lang="en-GB" dirty="0"/>
              <a:t>Your Career</a:t>
            </a:r>
          </a:p>
        </p:txBody>
      </p:sp>
      <p:sp>
        <p:nvSpPr>
          <p:cNvPr id="3" name="Subtitle 2">
            <a:extLst>
              <a:ext uri="{FF2B5EF4-FFF2-40B4-BE49-F238E27FC236}">
                <a16:creationId xmlns:a16="http://schemas.microsoft.com/office/drawing/2014/main" id="{BE5AE641-E182-4D24-A995-46CBAA97124C}"/>
              </a:ext>
            </a:extLst>
          </p:cNvPr>
          <p:cNvSpPr>
            <a:spLocks noGrp="1"/>
          </p:cNvSpPr>
          <p:nvPr>
            <p:ph type="subTitle" idx="1"/>
          </p:nvPr>
        </p:nvSpPr>
        <p:spPr>
          <a:xfrm>
            <a:off x="479424" y="5261857"/>
            <a:ext cx="10642685" cy="766354"/>
          </a:xfrm>
        </p:spPr>
        <p:txBody>
          <a:bodyPr/>
          <a:lstStyle/>
          <a:p>
            <a:r>
              <a:rPr lang="en-GB" dirty="0"/>
              <a:t>Sarah Jones (she/her) Careers Consultant </a:t>
            </a:r>
          </a:p>
          <a:p>
            <a:r>
              <a:rPr lang="en-GB" dirty="0"/>
              <a:t>Kate Ivanchenko </a:t>
            </a:r>
            <a:r>
              <a:rPr lang="en-GB" dirty="0">
                <a:solidFill>
                  <a:schemeClr val="bg1">
                    <a:lumMod val="95000"/>
                  </a:schemeClr>
                </a:solidFill>
              </a:rPr>
              <a:t>(she/her) </a:t>
            </a:r>
            <a:r>
              <a:rPr lang="en-GB" dirty="0"/>
              <a:t>Student Employability Officer </a:t>
            </a:r>
          </a:p>
          <a:p>
            <a:r>
              <a:rPr lang="en-GB" dirty="0"/>
              <a:t>Trinity Careers Service</a:t>
            </a:r>
          </a:p>
          <a:p>
            <a:pPr lvl="1"/>
            <a:r>
              <a:rPr lang="en-GB" dirty="0"/>
              <a:t>www.tcd.ie/Careers</a:t>
            </a:r>
          </a:p>
        </p:txBody>
      </p:sp>
    </p:spTree>
    <p:extLst>
      <p:ext uri="{BB962C8B-B14F-4D97-AF65-F5344CB8AC3E}">
        <p14:creationId xmlns:p14="http://schemas.microsoft.com/office/powerpoint/2010/main" val="4031926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64A44-3622-9431-28B7-3A2CD4DBE3E2}"/>
              </a:ext>
            </a:extLst>
          </p:cNvPr>
          <p:cNvSpPr>
            <a:spLocks noGrp="1"/>
          </p:cNvSpPr>
          <p:nvPr>
            <p:ph type="title"/>
          </p:nvPr>
        </p:nvSpPr>
        <p:spPr/>
        <p:txBody>
          <a:bodyPr/>
          <a:lstStyle/>
          <a:p>
            <a:r>
              <a:rPr lang="en-IE" dirty="0"/>
              <a:t>Agenda</a:t>
            </a:r>
          </a:p>
        </p:txBody>
      </p:sp>
      <p:sp>
        <p:nvSpPr>
          <p:cNvPr id="3" name="Content Placeholder 2">
            <a:extLst>
              <a:ext uri="{FF2B5EF4-FFF2-40B4-BE49-F238E27FC236}">
                <a16:creationId xmlns:a16="http://schemas.microsoft.com/office/drawing/2014/main" id="{EB2173B5-D80D-9E6A-4A7F-FFA7C6550552}"/>
              </a:ext>
            </a:extLst>
          </p:cNvPr>
          <p:cNvSpPr>
            <a:spLocks noGrp="1"/>
          </p:cNvSpPr>
          <p:nvPr>
            <p:ph idx="1"/>
          </p:nvPr>
        </p:nvSpPr>
        <p:spPr>
          <a:xfrm>
            <a:off x="479426" y="1205368"/>
            <a:ext cx="8531225" cy="3136153"/>
          </a:xfrm>
        </p:spPr>
        <p:txBody>
          <a:bodyPr/>
          <a:lstStyle/>
          <a:p>
            <a:pPr marL="457200" indent="-457200">
              <a:lnSpc>
                <a:spcPct val="150000"/>
              </a:lnSpc>
              <a:buFont typeface="Wingdings" panose="05000000000000000000" pitchFamily="2" charset="2"/>
              <a:buChar char="ü"/>
            </a:pPr>
            <a:r>
              <a:rPr lang="en-IE" sz="3200" dirty="0">
                <a:solidFill>
                  <a:schemeClr val="accent1">
                    <a:lumMod val="75000"/>
                  </a:schemeClr>
                </a:solidFill>
              </a:rPr>
              <a:t>Introductions, our websites &amp; online platforms</a:t>
            </a:r>
          </a:p>
          <a:p>
            <a:pPr marL="457200" indent="-457200">
              <a:lnSpc>
                <a:spcPct val="150000"/>
              </a:lnSpc>
              <a:buFont typeface="Wingdings" panose="05000000000000000000" pitchFamily="2" charset="2"/>
              <a:buChar char="ü"/>
            </a:pPr>
            <a:r>
              <a:rPr lang="en-IE" sz="3200" dirty="0">
                <a:solidFill>
                  <a:schemeClr val="accent1">
                    <a:lumMod val="75000"/>
                  </a:schemeClr>
                </a:solidFill>
              </a:rPr>
              <a:t>Overview of “Map My Future” &amp; “</a:t>
            </a:r>
            <a:r>
              <a:rPr lang="en-IE" sz="3200" dirty="0" err="1">
                <a:solidFill>
                  <a:schemeClr val="accent1">
                    <a:lumMod val="75000"/>
                  </a:schemeClr>
                </a:solidFill>
              </a:rPr>
              <a:t>MyCareer</a:t>
            </a:r>
            <a:r>
              <a:rPr lang="en-IE" sz="3200" dirty="0">
                <a:solidFill>
                  <a:schemeClr val="accent1">
                    <a:lumMod val="75000"/>
                  </a:schemeClr>
                </a:solidFill>
              </a:rPr>
              <a:t>”</a:t>
            </a:r>
          </a:p>
          <a:p>
            <a:pPr marL="457200" indent="-457200">
              <a:lnSpc>
                <a:spcPct val="150000"/>
              </a:lnSpc>
              <a:buFont typeface="Wingdings" panose="05000000000000000000" pitchFamily="2" charset="2"/>
              <a:buChar char="ü"/>
            </a:pPr>
            <a:r>
              <a:rPr lang="en-IE" sz="3200" dirty="0">
                <a:solidFill>
                  <a:schemeClr val="accent1">
                    <a:lumMod val="75000"/>
                  </a:schemeClr>
                </a:solidFill>
              </a:rPr>
              <a:t>Overview of Practical Services </a:t>
            </a:r>
            <a:r>
              <a:rPr lang="en-IE" sz="3200" dirty="0" err="1">
                <a:solidFill>
                  <a:schemeClr val="accent1">
                    <a:lumMod val="75000"/>
                  </a:schemeClr>
                </a:solidFill>
              </a:rPr>
              <a:t>incl</a:t>
            </a:r>
            <a:r>
              <a:rPr lang="en-IE" sz="3200" dirty="0">
                <a:solidFill>
                  <a:schemeClr val="accent1">
                    <a:lumMod val="75000"/>
                  </a:schemeClr>
                </a:solidFill>
              </a:rPr>
              <a:t> those tailored for International &amp; PhD Students</a:t>
            </a:r>
          </a:p>
          <a:p>
            <a:pPr marL="457200" indent="-457200">
              <a:lnSpc>
                <a:spcPct val="150000"/>
              </a:lnSpc>
              <a:buFont typeface="Wingdings" panose="05000000000000000000" pitchFamily="2" charset="2"/>
              <a:buChar char="ü"/>
            </a:pPr>
            <a:r>
              <a:rPr lang="en-IE" sz="3200" dirty="0">
                <a:solidFill>
                  <a:schemeClr val="accent1">
                    <a:lumMod val="75000"/>
                  </a:schemeClr>
                </a:solidFill>
              </a:rPr>
              <a:t>Our “Career Skills” Award</a:t>
            </a:r>
          </a:p>
          <a:p>
            <a:pPr marL="457200" indent="-457200">
              <a:lnSpc>
                <a:spcPct val="150000"/>
              </a:lnSpc>
              <a:buFont typeface="Wingdings" panose="05000000000000000000" pitchFamily="2" charset="2"/>
              <a:buChar char="ü"/>
            </a:pPr>
            <a:r>
              <a:rPr lang="en-IE" sz="3200" dirty="0">
                <a:solidFill>
                  <a:schemeClr val="accent1">
                    <a:lumMod val="75000"/>
                  </a:schemeClr>
                </a:solidFill>
              </a:rPr>
              <a:t>Conclusion</a:t>
            </a:r>
          </a:p>
          <a:p>
            <a:pPr marL="457200" indent="-457200">
              <a:lnSpc>
                <a:spcPct val="150000"/>
              </a:lnSpc>
              <a:buFont typeface="Wingdings" panose="05000000000000000000" pitchFamily="2" charset="2"/>
              <a:buChar char="ü"/>
            </a:pPr>
            <a:r>
              <a:rPr lang="en-IE" sz="3200" dirty="0">
                <a:solidFill>
                  <a:schemeClr val="accent1">
                    <a:lumMod val="75000"/>
                  </a:schemeClr>
                </a:solidFill>
              </a:rPr>
              <a:t>Questions and Comments</a:t>
            </a:r>
          </a:p>
          <a:p>
            <a:endParaRPr lang="en-IE" dirty="0"/>
          </a:p>
          <a:p>
            <a:endParaRPr lang="en-IE" dirty="0"/>
          </a:p>
        </p:txBody>
      </p:sp>
      <p:sp>
        <p:nvSpPr>
          <p:cNvPr id="4" name="Slide Number Placeholder 3">
            <a:extLst>
              <a:ext uri="{FF2B5EF4-FFF2-40B4-BE49-F238E27FC236}">
                <a16:creationId xmlns:a16="http://schemas.microsoft.com/office/drawing/2014/main" id="{F425731D-F0E7-E5D2-3516-5226E599C03F}"/>
              </a:ext>
            </a:extLst>
          </p:cNvPr>
          <p:cNvSpPr>
            <a:spLocks noGrp="1"/>
          </p:cNvSpPr>
          <p:nvPr>
            <p:ph type="sldNum" sz="quarter" idx="4"/>
          </p:nvPr>
        </p:nvSpPr>
        <p:spPr/>
        <p:txBody>
          <a:bodyPr/>
          <a:lstStyle/>
          <a:p>
            <a:fld id="{DDBE135E-2566-4748-853C-8A3B78F0FB00}" type="slidenum">
              <a:rPr lang="en-GB" smtClean="0"/>
              <a:pPr/>
              <a:t>2</a:t>
            </a:fld>
            <a:endParaRPr lang="en-GB" dirty="0"/>
          </a:p>
        </p:txBody>
      </p:sp>
    </p:spTree>
    <p:extLst>
      <p:ext uri="{BB962C8B-B14F-4D97-AF65-F5344CB8AC3E}">
        <p14:creationId xmlns:p14="http://schemas.microsoft.com/office/powerpoint/2010/main" val="4100619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08435-F754-4318-B48B-25B0FF41D9A5}"/>
              </a:ext>
            </a:extLst>
          </p:cNvPr>
          <p:cNvSpPr>
            <a:spLocks noGrp="1"/>
          </p:cNvSpPr>
          <p:nvPr>
            <p:ph type="title"/>
          </p:nvPr>
        </p:nvSpPr>
        <p:spPr>
          <a:xfrm>
            <a:off x="479426" y="388336"/>
            <a:ext cx="9639934" cy="1012975"/>
          </a:xfrm>
        </p:spPr>
        <p:txBody>
          <a:bodyPr/>
          <a:lstStyle/>
          <a:p>
            <a:r>
              <a:rPr lang="en-IE" dirty="0"/>
              <a:t>Two Careers Services at Trinity </a:t>
            </a:r>
          </a:p>
        </p:txBody>
      </p:sp>
      <p:graphicFrame>
        <p:nvGraphicFramePr>
          <p:cNvPr id="5" name="Diagram 4" descr="Two boxes containing text:&#10;1. Trinity Careers Service&#10;2. Trinity Business School Careers and Community Team">
            <a:extLst>
              <a:ext uri="{FF2B5EF4-FFF2-40B4-BE49-F238E27FC236}">
                <a16:creationId xmlns:a16="http://schemas.microsoft.com/office/drawing/2014/main" id="{B63A4F58-5A3C-4378-943C-A47CC16C309F}"/>
              </a:ext>
            </a:extLst>
          </p:cNvPr>
          <p:cNvGraphicFramePr/>
          <p:nvPr>
            <p:extLst>
              <p:ext uri="{D42A27DB-BD31-4B8C-83A1-F6EECF244321}">
                <p14:modId xmlns:p14="http://schemas.microsoft.com/office/powerpoint/2010/main" val="3638653491"/>
              </p:ext>
            </p:extLst>
          </p:nvPr>
        </p:nvGraphicFramePr>
        <p:xfrm>
          <a:off x="975679" y="959996"/>
          <a:ext cx="10511471" cy="5297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3006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C8601-5674-F5AA-8D79-AA00C8EB3CC7}"/>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5FA85BB9-BD1D-486D-3C15-8C5EC4441F0D}"/>
              </a:ext>
            </a:extLst>
          </p:cNvPr>
          <p:cNvSpPr txBox="1">
            <a:spLocks noGrp="1"/>
          </p:cNvSpPr>
          <p:nvPr>
            <p:ph type="title" idx="4294967295"/>
          </p:nvPr>
        </p:nvSpPr>
        <p:spPr>
          <a:xfrm>
            <a:off x="4425264" y="488992"/>
            <a:ext cx="74626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IE" sz="4000" b="1" i="0" u="none" strike="noStrike" kern="1200" cap="none" spc="0" normalizeH="0" baseline="0" noProof="0" dirty="0">
                <a:ln>
                  <a:noFill/>
                </a:ln>
                <a:solidFill>
                  <a:srgbClr val="FFFFFF"/>
                </a:solidFill>
                <a:effectLst/>
                <a:uLnTx/>
                <a:uFillTx/>
                <a:latin typeface="Source Sans Pro"/>
                <a:ea typeface="+mn-ea"/>
                <a:cs typeface="+mn-cs"/>
              </a:rPr>
              <a:t>The Careers &amp; Community Team </a:t>
            </a:r>
            <a:endParaRPr kumimoji="0" lang="en-IE" sz="24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7" name="Picture Placeholder 6">
            <a:extLst>
              <a:ext uri="{FF2B5EF4-FFF2-40B4-BE49-F238E27FC236}">
                <a16:creationId xmlns:a16="http://schemas.microsoft.com/office/drawing/2014/main" id="{AAC4AC08-453C-36D0-7F93-D3BB2F1F0B9E}"/>
              </a:ext>
              <a:ext uri="{C183D7F6-B498-43B3-948B-1728B52AA6E4}">
                <adec:decorative xmlns:adec="http://schemas.microsoft.com/office/drawing/2017/decorative" val="1"/>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163" b="163"/>
          <a:stretch>
            <a:fillRect/>
          </a:stretch>
        </p:blipFill>
        <p:spPr>
          <a:xfrm>
            <a:off x="0" y="1680634"/>
            <a:ext cx="12192000" cy="5177367"/>
          </a:xfrm>
        </p:spPr>
      </p:pic>
      <p:pic>
        <p:nvPicPr>
          <p:cNvPr id="5" name="Picture 4">
            <a:extLst>
              <a:ext uri="{FF2B5EF4-FFF2-40B4-BE49-F238E27FC236}">
                <a16:creationId xmlns:a16="http://schemas.microsoft.com/office/drawing/2014/main" id="{F56DDEC8-A6B8-4A66-ED57-A9878A8784B4}"/>
              </a:ext>
              <a:ext uri="{C183D7F6-B498-43B3-948B-1728B52AA6E4}">
                <adec:decorative xmlns:adec="http://schemas.microsoft.com/office/drawing/2017/decorative" val="1"/>
              </a:ext>
            </a:extLst>
          </p:cNvPr>
          <p:cNvPicPr>
            <a:picLocks noChangeAspect="1"/>
          </p:cNvPicPr>
          <p:nvPr/>
        </p:nvPicPr>
        <p:blipFill rotWithShape="1">
          <a:blip r:embed="rId4" cstate="print">
            <a:alphaModFix amt="80000"/>
            <a:extLst>
              <a:ext uri="{BEBA8EAE-BF5A-486C-A8C5-ECC9F3942E4B}">
                <a14:imgProps xmlns:a14="http://schemas.microsoft.com/office/drawing/2010/main">
                  <a14:imgLayer r:embed="rId5">
                    <a14:imgEffect>
                      <a14:colorTemperature colorTemp="5300"/>
                    </a14:imgEffect>
                    <a14:imgEffect>
                      <a14:saturation sat="66000"/>
                    </a14:imgEffect>
                  </a14:imgLayer>
                </a14:imgProps>
              </a:ext>
              <a:ext uri="{28A0092B-C50C-407E-A947-70E740481C1C}">
                <a14:useLocalDpi xmlns:a14="http://schemas.microsoft.com/office/drawing/2010/main" val="0"/>
              </a:ext>
            </a:extLst>
          </a:blip>
          <a:srcRect r="50000"/>
          <a:stretch/>
        </p:blipFill>
        <p:spPr>
          <a:xfrm>
            <a:off x="-1" y="1680634"/>
            <a:ext cx="12192001" cy="5177367"/>
          </a:xfrm>
          <a:prstGeom prst="rect">
            <a:avLst/>
          </a:prstGeom>
        </p:spPr>
      </p:pic>
      <p:pic>
        <p:nvPicPr>
          <p:cNvPr id="2" name="Picture 1" descr="Logo Trinity Business School. Transforming Business for Good">
            <a:extLst>
              <a:ext uri="{FF2B5EF4-FFF2-40B4-BE49-F238E27FC236}">
                <a16:creationId xmlns:a16="http://schemas.microsoft.com/office/drawing/2014/main" id="{09B1358E-DF3C-F196-ED12-1C08C97126D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9868376" y="6067737"/>
            <a:ext cx="2117563" cy="645041"/>
          </a:xfrm>
          <a:prstGeom prst="rect">
            <a:avLst/>
          </a:prstGeom>
        </p:spPr>
      </p:pic>
      <p:sp>
        <p:nvSpPr>
          <p:cNvPr id="15" name="TextBox 14">
            <a:extLst>
              <a:ext uri="{FF2B5EF4-FFF2-40B4-BE49-F238E27FC236}">
                <a16:creationId xmlns:a16="http://schemas.microsoft.com/office/drawing/2014/main" id="{0F70985B-B467-D637-0F6A-DFD336B65EC1}"/>
              </a:ext>
            </a:extLst>
          </p:cNvPr>
          <p:cNvSpPr txBox="1"/>
          <p:nvPr/>
        </p:nvSpPr>
        <p:spPr>
          <a:xfrm>
            <a:off x="4378556" y="6119338"/>
            <a:ext cx="6148037" cy="461665"/>
          </a:xfrm>
          <a:prstGeom prst="rect">
            <a:avLst/>
          </a:prstGeom>
          <a:noFill/>
        </p:spPr>
        <p:txBody>
          <a:bodyPr wrap="square">
            <a:spAutoFit/>
          </a:bodyPr>
          <a:lstStyle/>
          <a:p>
            <a:pPr defTabSz="1219170">
              <a:defRPr/>
            </a:pPr>
            <a:r>
              <a:rPr lang="en-IE" sz="2400" b="1" dirty="0">
                <a:solidFill>
                  <a:srgbClr val="7FFF17"/>
                </a:solidFill>
                <a:latin typeface="Source Sans Pro" pitchFamily="34" charset="0"/>
                <a:ea typeface="Source Sans Pro" pitchFamily="34" charset="0"/>
                <a:hlinkClick r:id="rId7">
                  <a:extLst>
                    <a:ext uri="{A12FA001-AC4F-418D-AE19-62706E023703}">
                      <ahyp:hlinkClr xmlns:ahyp="http://schemas.microsoft.com/office/drawing/2018/hyperlinkcolor" val="tx"/>
                    </a:ext>
                  </a:extLst>
                </a:hlinkClick>
              </a:rPr>
              <a:t>businesscareers@tcd.ie</a:t>
            </a:r>
            <a:r>
              <a:rPr lang="en-IE" sz="2400" b="1" dirty="0">
                <a:solidFill>
                  <a:srgbClr val="7FFF17"/>
                </a:solidFill>
                <a:latin typeface="Source Sans Pro" pitchFamily="34" charset="0"/>
                <a:ea typeface="Source Sans Pro" pitchFamily="34" charset="0"/>
              </a:rPr>
              <a:t> </a:t>
            </a:r>
          </a:p>
        </p:txBody>
      </p:sp>
      <p:pic>
        <p:nvPicPr>
          <p:cNvPr id="6" name="Picture 5">
            <a:extLst>
              <a:ext uri="{FF2B5EF4-FFF2-40B4-BE49-F238E27FC236}">
                <a16:creationId xmlns:a16="http://schemas.microsoft.com/office/drawing/2014/main" id="{F8F6F407-D433-A134-BEB6-089F9E71FD40}"/>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63034" y="6162472"/>
            <a:ext cx="1508052" cy="408000"/>
          </a:xfrm>
          <a:prstGeom prst="rect">
            <a:avLst/>
          </a:prstGeom>
        </p:spPr>
      </p:pic>
      <p:sp>
        <p:nvSpPr>
          <p:cNvPr id="11" name="TextBox 10">
            <a:extLst>
              <a:ext uri="{FF2B5EF4-FFF2-40B4-BE49-F238E27FC236}">
                <a16:creationId xmlns:a16="http://schemas.microsoft.com/office/drawing/2014/main" id="{A7A9772C-234B-F7A4-D858-AC6B456C5CBA}"/>
              </a:ext>
            </a:extLst>
          </p:cNvPr>
          <p:cNvSpPr txBox="1"/>
          <p:nvPr/>
        </p:nvSpPr>
        <p:spPr>
          <a:xfrm>
            <a:off x="3483122" y="3053136"/>
            <a:ext cx="1721356" cy="995016"/>
          </a:xfrm>
          <a:prstGeom prst="rect">
            <a:avLst/>
          </a:prstGeom>
          <a:noFill/>
        </p:spPr>
        <p:txBody>
          <a:bodyPr wrap="square" rtlCol="0">
            <a:spAutoFit/>
          </a:bodyPr>
          <a:lstStyle/>
          <a:p>
            <a:pPr algn="ctr" defTabSz="1219170">
              <a:defRPr/>
            </a:pPr>
            <a:r>
              <a:rPr lang="en-IE" sz="1333" b="1" dirty="0">
                <a:solidFill>
                  <a:srgbClr val="FFFFFF"/>
                </a:solidFill>
                <a:latin typeface="Calibri"/>
              </a:rPr>
              <a:t>Conor Edwards </a:t>
            </a:r>
          </a:p>
          <a:p>
            <a:pPr algn="ctr" defTabSz="1219170">
              <a:defRPr/>
            </a:pPr>
            <a:r>
              <a:rPr lang="en-IE" sz="1333" dirty="0">
                <a:solidFill>
                  <a:srgbClr val="7FFF17"/>
                </a:solidFill>
                <a:latin typeface="Calibri"/>
              </a:rPr>
              <a:t>Alumni &amp; Corporate </a:t>
            </a:r>
          </a:p>
          <a:p>
            <a:pPr algn="ctr" defTabSz="1219170">
              <a:defRPr/>
            </a:pPr>
            <a:r>
              <a:rPr lang="en-IE" sz="1333" dirty="0">
                <a:solidFill>
                  <a:srgbClr val="7FFF17"/>
                </a:solidFill>
                <a:latin typeface="Calibri"/>
              </a:rPr>
              <a:t>Relations Manager</a:t>
            </a:r>
          </a:p>
          <a:p>
            <a:pPr algn="ctr" defTabSz="1219170">
              <a:defRPr/>
            </a:pPr>
            <a:endParaRPr lang="en-IE" sz="1867" dirty="0">
              <a:solidFill>
                <a:prstClr val="black"/>
              </a:solidFill>
              <a:latin typeface="Calibri"/>
            </a:endParaRPr>
          </a:p>
        </p:txBody>
      </p:sp>
      <p:sp>
        <p:nvSpPr>
          <p:cNvPr id="12" name="Rectangle 11">
            <a:extLst>
              <a:ext uri="{FF2B5EF4-FFF2-40B4-BE49-F238E27FC236}">
                <a16:creationId xmlns:a16="http://schemas.microsoft.com/office/drawing/2014/main" id="{76E96FF3-889D-D450-C64B-F63F53832686}"/>
              </a:ext>
            </a:extLst>
          </p:cNvPr>
          <p:cNvSpPr/>
          <p:nvPr/>
        </p:nvSpPr>
        <p:spPr>
          <a:xfrm>
            <a:off x="1502693" y="3057876"/>
            <a:ext cx="1828708" cy="707694"/>
          </a:xfrm>
          <a:prstGeom prst="rect">
            <a:avLst/>
          </a:prstGeom>
        </p:spPr>
        <p:txBody>
          <a:bodyPr wrap="square">
            <a:spAutoFit/>
          </a:bodyPr>
          <a:lstStyle/>
          <a:p>
            <a:pPr algn="ctr" defTabSz="1219170">
              <a:defRPr/>
            </a:pPr>
            <a:r>
              <a:rPr lang="en-IE" sz="1333" b="1" dirty="0">
                <a:solidFill>
                  <a:srgbClr val="FFFFFF"/>
                </a:solidFill>
                <a:latin typeface="Calibri"/>
              </a:rPr>
              <a:t>Ruth O’Leary </a:t>
            </a:r>
          </a:p>
          <a:p>
            <a:pPr algn="ctr" defTabSz="1219170">
              <a:defRPr/>
            </a:pPr>
            <a:r>
              <a:rPr lang="en-IE" sz="1333" dirty="0">
                <a:solidFill>
                  <a:srgbClr val="7FFF17"/>
                </a:solidFill>
                <a:latin typeface="Calibri"/>
              </a:rPr>
              <a:t>Head of Careers and Community</a:t>
            </a:r>
          </a:p>
        </p:txBody>
      </p:sp>
      <p:sp>
        <p:nvSpPr>
          <p:cNvPr id="13" name="Rectangle 12">
            <a:extLst>
              <a:ext uri="{FF2B5EF4-FFF2-40B4-BE49-F238E27FC236}">
                <a16:creationId xmlns:a16="http://schemas.microsoft.com/office/drawing/2014/main" id="{33842097-D4AC-FEFF-A18A-347D246AAD91}"/>
              </a:ext>
            </a:extLst>
          </p:cNvPr>
          <p:cNvSpPr/>
          <p:nvPr/>
        </p:nvSpPr>
        <p:spPr>
          <a:xfrm>
            <a:off x="4339240" y="5364895"/>
            <a:ext cx="1824347" cy="502573"/>
          </a:xfrm>
          <a:prstGeom prst="rect">
            <a:avLst/>
          </a:prstGeom>
        </p:spPr>
        <p:txBody>
          <a:bodyPr wrap="square">
            <a:spAutoFit/>
          </a:bodyPr>
          <a:lstStyle/>
          <a:p>
            <a:pPr algn="ctr" defTabSz="1219170">
              <a:defRPr/>
            </a:pPr>
            <a:r>
              <a:rPr lang="en-IE" sz="1333" b="1" dirty="0">
                <a:solidFill>
                  <a:srgbClr val="FFFFFF"/>
                </a:solidFill>
                <a:latin typeface="Calibri"/>
              </a:rPr>
              <a:t>Krystyna Harney </a:t>
            </a:r>
          </a:p>
          <a:p>
            <a:pPr algn="ctr" defTabSz="1219170">
              <a:defRPr/>
            </a:pPr>
            <a:r>
              <a:rPr lang="en-IE" sz="1333" dirty="0">
                <a:solidFill>
                  <a:srgbClr val="7FFF17"/>
                </a:solidFill>
                <a:latin typeface="Calibri"/>
              </a:rPr>
              <a:t>Careers Consultant</a:t>
            </a:r>
          </a:p>
        </p:txBody>
      </p:sp>
      <p:sp>
        <p:nvSpPr>
          <p:cNvPr id="16" name="Rectangle 15">
            <a:extLst>
              <a:ext uri="{FF2B5EF4-FFF2-40B4-BE49-F238E27FC236}">
                <a16:creationId xmlns:a16="http://schemas.microsoft.com/office/drawing/2014/main" id="{660CC33A-012A-0E44-C5E1-9425E9DBF117}"/>
              </a:ext>
            </a:extLst>
          </p:cNvPr>
          <p:cNvSpPr/>
          <p:nvPr/>
        </p:nvSpPr>
        <p:spPr>
          <a:xfrm>
            <a:off x="5267645" y="3108761"/>
            <a:ext cx="1824347" cy="502573"/>
          </a:xfrm>
          <a:prstGeom prst="rect">
            <a:avLst/>
          </a:prstGeom>
        </p:spPr>
        <p:txBody>
          <a:bodyPr wrap="square">
            <a:spAutoFit/>
          </a:bodyPr>
          <a:lstStyle/>
          <a:p>
            <a:pPr algn="ctr" defTabSz="1219170">
              <a:defRPr/>
            </a:pPr>
            <a:r>
              <a:rPr lang="en-IE" sz="1333" b="1" dirty="0">
                <a:solidFill>
                  <a:srgbClr val="FFFFFF"/>
                </a:solidFill>
                <a:latin typeface="Calibri"/>
              </a:rPr>
              <a:t>Aoife Fitzpatrick </a:t>
            </a:r>
          </a:p>
          <a:p>
            <a:pPr algn="ctr" defTabSz="1219170">
              <a:defRPr/>
            </a:pPr>
            <a:r>
              <a:rPr lang="en-IE" sz="1333" dirty="0">
                <a:solidFill>
                  <a:srgbClr val="7FFF17"/>
                </a:solidFill>
                <a:latin typeface="Calibri"/>
              </a:rPr>
              <a:t>Employer Engagement</a:t>
            </a:r>
          </a:p>
        </p:txBody>
      </p:sp>
      <p:sp>
        <p:nvSpPr>
          <p:cNvPr id="17" name="Rectangle 16">
            <a:extLst>
              <a:ext uri="{FF2B5EF4-FFF2-40B4-BE49-F238E27FC236}">
                <a16:creationId xmlns:a16="http://schemas.microsoft.com/office/drawing/2014/main" id="{C835EA61-9D25-4AB0-95E2-77BF7F0B6D05}"/>
              </a:ext>
            </a:extLst>
          </p:cNvPr>
          <p:cNvSpPr/>
          <p:nvPr/>
        </p:nvSpPr>
        <p:spPr>
          <a:xfrm>
            <a:off x="2541456" y="5378747"/>
            <a:ext cx="1684117" cy="502573"/>
          </a:xfrm>
          <a:prstGeom prst="rect">
            <a:avLst/>
          </a:prstGeom>
        </p:spPr>
        <p:txBody>
          <a:bodyPr wrap="square">
            <a:spAutoFit/>
          </a:bodyPr>
          <a:lstStyle/>
          <a:p>
            <a:pPr algn="ctr" defTabSz="1219170">
              <a:defRPr/>
            </a:pPr>
            <a:r>
              <a:rPr lang="en-IE" sz="1333" b="1" dirty="0">
                <a:solidFill>
                  <a:srgbClr val="FFFFFF"/>
                </a:solidFill>
                <a:latin typeface="Calibri"/>
              </a:rPr>
              <a:t>Patrick Phillips </a:t>
            </a:r>
          </a:p>
          <a:p>
            <a:pPr algn="ctr" defTabSz="1219170">
              <a:defRPr/>
            </a:pPr>
            <a:r>
              <a:rPr lang="en-IE" sz="1333" dirty="0">
                <a:solidFill>
                  <a:srgbClr val="7FFF17"/>
                </a:solidFill>
                <a:latin typeface="Calibri"/>
              </a:rPr>
              <a:t>Careers Consultant</a:t>
            </a:r>
          </a:p>
        </p:txBody>
      </p:sp>
      <p:pic>
        <p:nvPicPr>
          <p:cNvPr id="18" name="Picture 17">
            <a:extLst>
              <a:ext uri="{FF2B5EF4-FFF2-40B4-BE49-F238E27FC236}">
                <a16:creationId xmlns:a16="http://schemas.microsoft.com/office/drawing/2014/main" id="{738D2B14-B65C-E03E-2AD9-F017E08FB0F8}"/>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670801" y="1575050"/>
            <a:ext cx="1298423" cy="1298423"/>
          </a:xfrm>
          <a:prstGeom prst="ellipse">
            <a:avLst/>
          </a:prstGeom>
          <a:ln w="63500" cap="rnd">
            <a:noFill/>
          </a:ln>
          <a:effectLst>
            <a:outerShdw blurRad="50800" dist="38100" algn="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pic>
        <p:nvPicPr>
          <p:cNvPr id="19" name="Picture 18">
            <a:extLst>
              <a:ext uri="{FF2B5EF4-FFF2-40B4-BE49-F238E27FC236}">
                <a16:creationId xmlns:a16="http://schemas.microsoft.com/office/drawing/2014/main" id="{4B4EF92E-34B6-236B-9394-44BC14332381}"/>
              </a:ext>
              <a:ext uri="{C183D7F6-B498-43B3-948B-1728B52AA6E4}">
                <adec:decorative xmlns:adec="http://schemas.microsoft.com/office/drawing/2017/decorative" val="1"/>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6539499" y="3908394"/>
            <a:ext cx="1298423" cy="1298423"/>
          </a:xfrm>
          <a:prstGeom prst="ellipse">
            <a:avLst/>
          </a:prstGeom>
          <a:ln w="63500" cap="rnd">
            <a:noFill/>
          </a:ln>
          <a:effectLst>
            <a:outerShdw blurRad="50800" dist="38100" algn="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20" name="Rectangle 19">
            <a:extLst>
              <a:ext uri="{FF2B5EF4-FFF2-40B4-BE49-F238E27FC236}">
                <a16:creationId xmlns:a16="http://schemas.microsoft.com/office/drawing/2014/main" id="{3A477AA0-12D3-490C-34E7-47FC19E1C70A}"/>
              </a:ext>
            </a:extLst>
          </p:cNvPr>
          <p:cNvSpPr/>
          <p:nvPr/>
        </p:nvSpPr>
        <p:spPr>
          <a:xfrm>
            <a:off x="6344527" y="5359537"/>
            <a:ext cx="1650028" cy="502573"/>
          </a:xfrm>
          <a:prstGeom prst="rect">
            <a:avLst/>
          </a:prstGeom>
        </p:spPr>
        <p:txBody>
          <a:bodyPr wrap="square">
            <a:spAutoFit/>
          </a:bodyPr>
          <a:lstStyle/>
          <a:p>
            <a:pPr algn="ctr" defTabSz="1219170">
              <a:defRPr/>
            </a:pPr>
            <a:r>
              <a:rPr lang="en-IE" sz="1333" b="1" dirty="0">
                <a:solidFill>
                  <a:srgbClr val="FFFFFF"/>
                </a:solidFill>
                <a:latin typeface="Calibri"/>
              </a:rPr>
              <a:t>Mark Heeney</a:t>
            </a:r>
          </a:p>
          <a:p>
            <a:pPr algn="ctr" defTabSz="1219170">
              <a:defRPr/>
            </a:pPr>
            <a:r>
              <a:rPr lang="en-IE" sz="1333" dirty="0">
                <a:solidFill>
                  <a:srgbClr val="7FFF17"/>
                </a:solidFill>
                <a:latin typeface="Calibri"/>
              </a:rPr>
              <a:t>Careers Consultant</a:t>
            </a:r>
          </a:p>
        </p:txBody>
      </p:sp>
      <p:sp>
        <p:nvSpPr>
          <p:cNvPr id="21" name="Rectangle 20">
            <a:extLst>
              <a:ext uri="{FF2B5EF4-FFF2-40B4-BE49-F238E27FC236}">
                <a16:creationId xmlns:a16="http://schemas.microsoft.com/office/drawing/2014/main" id="{D57B6CF5-381F-6D19-CEEF-EB9D891B1370}"/>
              </a:ext>
            </a:extLst>
          </p:cNvPr>
          <p:cNvSpPr/>
          <p:nvPr/>
        </p:nvSpPr>
        <p:spPr>
          <a:xfrm>
            <a:off x="7188711" y="3098941"/>
            <a:ext cx="1650028" cy="502573"/>
          </a:xfrm>
          <a:prstGeom prst="rect">
            <a:avLst/>
          </a:prstGeom>
        </p:spPr>
        <p:txBody>
          <a:bodyPr wrap="square">
            <a:spAutoFit/>
          </a:bodyPr>
          <a:lstStyle/>
          <a:p>
            <a:pPr algn="ctr" defTabSz="1219170">
              <a:defRPr/>
            </a:pPr>
            <a:r>
              <a:rPr lang="en-IE" sz="1333" b="1" dirty="0">
                <a:solidFill>
                  <a:srgbClr val="FFFFFF"/>
                </a:solidFill>
                <a:latin typeface="Calibri"/>
              </a:rPr>
              <a:t>Kate</a:t>
            </a:r>
            <a:r>
              <a:rPr lang="en-IE" sz="1333" dirty="0">
                <a:solidFill>
                  <a:srgbClr val="FFFFFF"/>
                </a:solidFill>
                <a:latin typeface="Calibri"/>
              </a:rPr>
              <a:t> </a:t>
            </a:r>
            <a:r>
              <a:rPr lang="en-IE" sz="1333" b="1" dirty="0">
                <a:solidFill>
                  <a:srgbClr val="FFFFFF"/>
                </a:solidFill>
                <a:latin typeface="Calibri"/>
              </a:rPr>
              <a:t>Burke</a:t>
            </a:r>
          </a:p>
          <a:p>
            <a:pPr algn="ctr" defTabSz="1219170">
              <a:defRPr/>
            </a:pPr>
            <a:r>
              <a:rPr lang="en-IE" sz="1333" dirty="0">
                <a:solidFill>
                  <a:srgbClr val="7FFF17"/>
                </a:solidFill>
                <a:latin typeface="Calibri"/>
              </a:rPr>
              <a:t>Careers Consultant </a:t>
            </a:r>
          </a:p>
        </p:txBody>
      </p:sp>
      <p:pic>
        <p:nvPicPr>
          <p:cNvPr id="23" name="Picture 22">
            <a:extLst>
              <a:ext uri="{FF2B5EF4-FFF2-40B4-BE49-F238E27FC236}">
                <a16:creationId xmlns:a16="http://schemas.microsoft.com/office/drawing/2014/main" id="{068DED71-BB6D-5C5C-B712-6369105A2685}"/>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Lst>
          </a:blip>
          <a:srcRect l="1448" r="1448"/>
          <a:stretch/>
        </p:blipFill>
        <p:spPr>
          <a:xfrm>
            <a:off x="4634473" y="3887849"/>
            <a:ext cx="1298423" cy="1337159"/>
          </a:xfrm>
          <a:prstGeom prst="ellipse">
            <a:avLst/>
          </a:prstGeom>
          <a:ln w="63500" cap="rnd">
            <a:noFill/>
          </a:ln>
          <a:effectLst>
            <a:outerShdw blurRad="50800" dist="38100" algn="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pic>
        <p:nvPicPr>
          <p:cNvPr id="24" name="Picture 23">
            <a:extLst>
              <a:ext uri="{FF2B5EF4-FFF2-40B4-BE49-F238E27FC236}">
                <a16:creationId xmlns:a16="http://schemas.microsoft.com/office/drawing/2014/main" id="{46E06378-53AF-172E-83C9-3018890E20B6}"/>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val="0"/>
              </a:ext>
            </a:extLst>
          </a:blip>
          <a:srcRect l="1719" r="1719"/>
          <a:stretch/>
        </p:blipFill>
        <p:spPr>
          <a:xfrm>
            <a:off x="5559279" y="1557620"/>
            <a:ext cx="1298423" cy="1344625"/>
          </a:xfrm>
          <a:prstGeom prst="ellipse">
            <a:avLst/>
          </a:prstGeom>
          <a:ln w="63500" cap="rnd">
            <a:noFill/>
          </a:ln>
          <a:effectLst>
            <a:outerShdw blurRad="50800" dist="38100" algn="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pic>
        <p:nvPicPr>
          <p:cNvPr id="25" name="Picture 24">
            <a:extLst>
              <a:ext uri="{FF2B5EF4-FFF2-40B4-BE49-F238E27FC236}">
                <a16:creationId xmlns:a16="http://schemas.microsoft.com/office/drawing/2014/main" id="{4599F2E1-B1D0-6EBB-EB91-2907AD182362}"/>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a:xfrm>
            <a:off x="2751343" y="3878845"/>
            <a:ext cx="1298423" cy="1298423"/>
          </a:xfrm>
          <a:prstGeom prst="ellipse">
            <a:avLst/>
          </a:prstGeom>
          <a:ln w="63500" cap="rnd">
            <a:noFill/>
          </a:ln>
          <a:effectLst>
            <a:outerShdw blurRad="50800" dist="38100" algn="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pic>
        <p:nvPicPr>
          <p:cNvPr id="27" name="Picture 26">
            <a:extLst>
              <a:ext uri="{FF2B5EF4-FFF2-40B4-BE49-F238E27FC236}">
                <a16:creationId xmlns:a16="http://schemas.microsoft.com/office/drawing/2014/main" id="{43DC0054-A6DE-9224-C9A2-AF83D6C24F6E}"/>
              </a:ext>
              <a:ext uri="{C183D7F6-B498-43B3-948B-1728B52AA6E4}">
                <adec:decorative xmlns:adec="http://schemas.microsoft.com/office/drawing/2017/decorative" val="1"/>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p:blipFill>
        <p:spPr>
          <a:xfrm>
            <a:off x="1833269" y="1591895"/>
            <a:ext cx="1298423" cy="1298423"/>
          </a:xfrm>
          <a:prstGeom prst="ellipse">
            <a:avLst/>
          </a:prstGeom>
          <a:ln w="63500" cap="rnd">
            <a:noFill/>
          </a:ln>
          <a:effectLst>
            <a:outerShdw blurRad="50800" dist="38100" algn="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pic>
        <p:nvPicPr>
          <p:cNvPr id="29" name="Picture 28">
            <a:extLst>
              <a:ext uri="{FF2B5EF4-FFF2-40B4-BE49-F238E27FC236}">
                <a16:creationId xmlns:a16="http://schemas.microsoft.com/office/drawing/2014/main" id="{FD4B0E75-A39E-5B56-74B4-2C624CE1B278}"/>
              </a:ext>
              <a:ext uri="{C183D7F6-B498-43B3-948B-1728B52AA6E4}">
                <adec:decorative xmlns:adec="http://schemas.microsoft.com/office/drawing/2017/decorative" val="1"/>
              </a:ext>
            </a:extLst>
          </p:cNvPr>
          <p:cNvPicPr>
            <a:picLocks noChangeAspect="1"/>
          </p:cNvPicPr>
          <p:nvPr/>
        </p:nvPicPr>
        <p:blipFill>
          <a:blip r:embed="rId15" cstate="print">
            <a:extLst>
              <a:ext uri="{28A0092B-C50C-407E-A947-70E740481C1C}">
                <a14:useLocalDpi xmlns:a14="http://schemas.microsoft.com/office/drawing/2010/main" val="0"/>
              </a:ext>
            </a:extLst>
          </a:blip>
          <a:srcRect l="1403" r="1403"/>
          <a:stretch/>
        </p:blipFill>
        <p:spPr>
          <a:xfrm>
            <a:off x="7389222" y="1557479"/>
            <a:ext cx="1298423" cy="1335896"/>
          </a:xfrm>
          <a:prstGeom prst="ellipse">
            <a:avLst/>
          </a:prstGeom>
          <a:ln w="63500" cap="rnd">
            <a:noFill/>
          </a:ln>
          <a:effectLst>
            <a:outerShdw blurRad="50800" dist="38100" algn="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pic>
        <p:nvPicPr>
          <p:cNvPr id="31" name="Picture 30">
            <a:extLst>
              <a:ext uri="{FF2B5EF4-FFF2-40B4-BE49-F238E27FC236}">
                <a16:creationId xmlns:a16="http://schemas.microsoft.com/office/drawing/2014/main" id="{434911EC-E80F-D8D7-63E3-4007550DDD89}"/>
              </a:ext>
              <a:ext uri="{C183D7F6-B498-43B3-948B-1728B52AA6E4}">
                <adec:decorative xmlns:adec="http://schemas.microsoft.com/office/drawing/2017/decorative" val="1"/>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1448" r="1448"/>
          <a:stretch/>
        </p:blipFill>
        <p:spPr>
          <a:xfrm>
            <a:off x="9219165" y="1553570"/>
            <a:ext cx="1298423" cy="1337159"/>
          </a:xfrm>
          <a:prstGeom prst="ellipse">
            <a:avLst/>
          </a:prstGeom>
          <a:ln w="63500" cap="rnd">
            <a:noFill/>
          </a:ln>
          <a:effectLst>
            <a:outerShdw blurRad="50800" dist="38100" algn="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32" name="Rectangle 31">
            <a:extLst>
              <a:ext uri="{FF2B5EF4-FFF2-40B4-BE49-F238E27FC236}">
                <a16:creationId xmlns:a16="http://schemas.microsoft.com/office/drawing/2014/main" id="{CE7230EA-A9F9-1721-05E0-05D7727D5363}"/>
              </a:ext>
            </a:extLst>
          </p:cNvPr>
          <p:cNvSpPr/>
          <p:nvPr/>
        </p:nvSpPr>
        <p:spPr>
          <a:xfrm>
            <a:off x="9074543" y="3092383"/>
            <a:ext cx="1721355" cy="502573"/>
          </a:xfrm>
          <a:prstGeom prst="rect">
            <a:avLst/>
          </a:prstGeom>
        </p:spPr>
        <p:txBody>
          <a:bodyPr wrap="square">
            <a:spAutoFit/>
          </a:bodyPr>
          <a:lstStyle/>
          <a:p>
            <a:pPr algn="ctr" defTabSz="1219170">
              <a:defRPr/>
            </a:pPr>
            <a:r>
              <a:rPr lang="en-IE" sz="1333" b="1" dirty="0">
                <a:solidFill>
                  <a:srgbClr val="FFFFFF"/>
                </a:solidFill>
                <a:latin typeface="Calibri"/>
              </a:rPr>
              <a:t>Victoria Lawlor</a:t>
            </a:r>
          </a:p>
          <a:p>
            <a:pPr algn="ctr" defTabSz="1219170">
              <a:defRPr/>
            </a:pPr>
            <a:r>
              <a:rPr lang="en-IE" sz="1333" dirty="0">
                <a:solidFill>
                  <a:srgbClr val="7FFF17"/>
                </a:solidFill>
                <a:latin typeface="Calibri"/>
              </a:rPr>
              <a:t>Careers Consultant </a:t>
            </a:r>
          </a:p>
        </p:txBody>
      </p:sp>
      <p:pic>
        <p:nvPicPr>
          <p:cNvPr id="35" name="Picture 34">
            <a:extLst>
              <a:ext uri="{FF2B5EF4-FFF2-40B4-BE49-F238E27FC236}">
                <a16:creationId xmlns:a16="http://schemas.microsoft.com/office/drawing/2014/main" id="{3F1B816D-7AAB-9D49-C6DA-D9E1BDD21DD7}"/>
              </a:ext>
              <a:ext uri="{C183D7F6-B498-43B3-948B-1728B52AA6E4}">
                <adec:decorative xmlns:adec="http://schemas.microsoft.com/office/drawing/2017/decorative" val="1"/>
              </a:ext>
            </a:extLst>
          </p:cNvPr>
          <p:cNvPicPr>
            <a:picLocks noChangeAspect="1"/>
          </p:cNvPicPr>
          <p:nvPr/>
        </p:nvPicPr>
        <p:blipFill rotWithShape="1">
          <a:blip r:embed="rId17">
            <a:extLst>
              <a:ext uri="{28A0092B-C50C-407E-A947-70E740481C1C}">
                <a14:useLocalDpi xmlns:a14="http://schemas.microsoft.com/office/drawing/2010/main" val="0"/>
              </a:ext>
            </a:extLst>
          </a:blip>
          <a:srcRect t="292" b="292"/>
          <a:stretch/>
        </p:blipFill>
        <p:spPr>
          <a:xfrm>
            <a:off x="8312186" y="3939194"/>
            <a:ext cx="1298423" cy="1298423"/>
          </a:xfrm>
          <a:prstGeom prst="ellipse">
            <a:avLst/>
          </a:prstGeom>
          <a:ln w="63500" cap="rnd">
            <a:noFill/>
          </a:ln>
          <a:effectLst>
            <a:outerShdw blurRad="50800" dist="38100" algn="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41" name="Rectangle 40">
            <a:extLst>
              <a:ext uri="{FF2B5EF4-FFF2-40B4-BE49-F238E27FC236}">
                <a16:creationId xmlns:a16="http://schemas.microsoft.com/office/drawing/2014/main" id="{E5EB73C3-E598-2430-E8F5-D335ABC387D0}"/>
              </a:ext>
            </a:extLst>
          </p:cNvPr>
          <p:cNvSpPr/>
          <p:nvPr/>
        </p:nvSpPr>
        <p:spPr>
          <a:xfrm>
            <a:off x="8066335" y="5359537"/>
            <a:ext cx="1821319" cy="502573"/>
          </a:xfrm>
          <a:prstGeom prst="rect">
            <a:avLst/>
          </a:prstGeom>
        </p:spPr>
        <p:txBody>
          <a:bodyPr wrap="square">
            <a:spAutoFit/>
          </a:bodyPr>
          <a:lstStyle/>
          <a:p>
            <a:pPr algn="ctr" defTabSz="1219170">
              <a:defRPr/>
            </a:pPr>
            <a:r>
              <a:rPr lang="en-IE" sz="1333" b="1" dirty="0">
                <a:solidFill>
                  <a:srgbClr val="FFFFFF"/>
                </a:solidFill>
                <a:latin typeface="Calibri"/>
              </a:rPr>
              <a:t>Adrian McHugh</a:t>
            </a:r>
          </a:p>
          <a:p>
            <a:pPr algn="ctr" defTabSz="1219170">
              <a:defRPr/>
            </a:pPr>
            <a:r>
              <a:rPr lang="en-IE" sz="1333" dirty="0">
                <a:solidFill>
                  <a:srgbClr val="7FFF17"/>
                </a:solidFill>
                <a:latin typeface="Calibri"/>
              </a:rPr>
              <a:t>Careers Administrator</a:t>
            </a:r>
          </a:p>
        </p:txBody>
      </p:sp>
    </p:spTree>
    <p:extLst>
      <p:ext uri="{BB962C8B-B14F-4D97-AF65-F5344CB8AC3E}">
        <p14:creationId xmlns:p14="http://schemas.microsoft.com/office/powerpoint/2010/main" val="2041260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557BF-C5B3-E5C6-F007-0F73746EC58B}"/>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E9FD334A-6887-CE8C-D689-D2F6114A3C54}"/>
              </a:ext>
            </a:extLst>
          </p:cNvPr>
          <p:cNvSpPr txBox="1">
            <a:spLocks noGrp="1"/>
          </p:cNvSpPr>
          <p:nvPr>
            <p:ph type="title" idx="4294967295"/>
          </p:nvPr>
        </p:nvSpPr>
        <p:spPr>
          <a:xfrm>
            <a:off x="609822" y="881708"/>
            <a:ext cx="5237201"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0569B9"/>
                </a:solidFill>
                <a:effectLst/>
                <a:uLnTx/>
                <a:uFillTx/>
                <a:latin typeface="+mn-lt"/>
                <a:ea typeface="+mn-ea"/>
                <a:cs typeface="+mn-cs"/>
              </a:rPr>
              <a:t>Trinity Business School </a:t>
            </a:r>
            <a:r>
              <a:rPr kumimoji="0" lang="en-IE" sz="3200" b="0" i="0" u="none" strike="noStrike" kern="1200" cap="none" spc="0" normalizeH="0" baseline="0" noProof="0" dirty="0">
                <a:ln>
                  <a:noFill/>
                </a:ln>
                <a:solidFill>
                  <a:srgbClr val="0569B9"/>
                </a:solidFill>
                <a:effectLst/>
                <a:uLnTx/>
                <a:uFillTx/>
                <a:latin typeface="+mn-lt"/>
                <a:ea typeface="+mn-ea"/>
                <a:cs typeface="+mn-cs"/>
              </a:rPr>
              <a:t>Careers &amp; Community Team </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IE" sz="3200" b="1" i="0" u="none" strike="noStrike" kern="1200" cap="none" spc="0" normalizeH="0" baseline="0" noProof="0" dirty="0">
              <a:ln>
                <a:noFill/>
              </a:ln>
              <a:solidFill>
                <a:schemeClr val="tx2">
                  <a:lumMod val="50000"/>
                </a:schemeClr>
              </a:solidFill>
              <a:effectLst/>
              <a:uLnTx/>
              <a:uFillTx/>
              <a:latin typeface="+mn-lt"/>
              <a:ea typeface="+mn-ea"/>
              <a:cs typeface="+mn-cs"/>
            </a:endParaRPr>
          </a:p>
        </p:txBody>
      </p:sp>
      <p:sp>
        <p:nvSpPr>
          <p:cNvPr id="3" name="Text Placeholder 2">
            <a:extLst>
              <a:ext uri="{FF2B5EF4-FFF2-40B4-BE49-F238E27FC236}">
                <a16:creationId xmlns:a16="http://schemas.microsoft.com/office/drawing/2014/main" id="{C09D7D47-4C83-D758-4161-8790FEEDF6CD}"/>
              </a:ext>
            </a:extLst>
          </p:cNvPr>
          <p:cNvSpPr>
            <a:spLocks noGrp="1"/>
          </p:cNvSpPr>
          <p:nvPr>
            <p:ph type="body" sz="quarter" idx="14"/>
          </p:nvPr>
        </p:nvSpPr>
        <p:spPr>
          <a:xfrm>
            <a:off x="470160" y="2581274"/>
            <a:ext cx="5376863" cy="847725"/>
          </a:xfrm>
        </p:spPr>
        <p:txBody>
          <a:bodyPr/>
          <a:lstStyle/>
          <a:p>
            <a:r>
              <a:rPr lang="en-IE" b="1" dirty="0"/>
              <a:t>Explore your career options, prepare effectively for your next career move, and gain the skills required to help you reach your full potential.</a:t>
            </a:r>
          </a:p>
          <a:p>
            <a:endParaRPr lang="en-IE" b="1" dirty="0"/>
          </a:p>
          <a:p>
            <a:pPr marL="285750" indent="-285750">
              <a:buFont typeface="Arial" panose="020B0604020202020204" pitchFamily="34" charset="0"/>
              <a:buChar char="•"/>
            </a:pPr>
            <a:r>
              <a:rPr lang="en-IE" dirty="0"/>
              <a:t>Year-round Careers Workshops on a variety of topics</a:t>
            </a:r>
          </a:p>
          <a:p>
            <a:pPr marL="285750" indent="-285750">
              <a:buFont typeface="Arial" panose="020B0604020202020204" pitchFamily="34" charset="0"/>
              <a:buChar char="•"/>
            </a:pPr>
            <a:r>
              <a:rPr lang="en-IE" dirty="0"/>
              <a:t>Careers Fairs, employer presentations and networking events</a:t>
            </a:r>
          </a:p>
          <a:p>
            <a:pPr marL="285750" indent="-285750">
              <a:buFont typeface="Arial" panose="020B0604020202020204" pitchFamily="34" charset="0"/>
              <a:buChar char="•"/>
            </a:pPr>
            <a:r>
              <a:rPr lang="en-IE" dirty="0"/>
              <a:t>Online careers resources like 12twenty, </a:t>
            </a:r>
            <a:r>
              <a:rPr lang="en-IE" dirty="0" err="1"/>
              <a:t>Vmock</a:t>
            </a:r>
            <a:r>
              <a:rPr lang="en-IE" dirty="0"/>
              <a:t>, Shortlist.me and </a:t>
            </a:r>
            <a:r>
              <a:rPr lang="en-IE" dirty="0" err="1"/>
              <a:t>CareerLeader</a:t>
            </a:r>
            <a:endParaRPr lang="en-IE" dirty="0"/>
          </a:p>
          <a:p>
            <a:endParaRPr lang="en-IE" dirty="0"/>
          </a:p>
          <a:p>
            <a:pPr marL="285750" indent="-285750">
              <a:buFont typeface="Arial" panose="020B0604020202020204" pitchFamily="34" charset="0"/>
              <a:buChar char="•"/>
            </a:pPr>
            <a:endParaRPr lang="en-IE" dirty="0"/>
          </a:p>
          <a:p>
            <a:endParaRPr lang="en-GB" dirty="0"/>
          </a:p>
        </p:txBody>
      </p:sp>
      <p:pic>
        <p:nvPicPr>
          <p:cNvPr id="4" name="Picture 2" descr="12twenty Image">
            <a:extLst>
              <a:ext uri="{FF2B5EF4-FFF2-40B4-BE49-F238E27FC236}">
                <a16:creationId xmlns:a16="http://schemas.microsoft.com/office/drawing/2014/main" id="{4AA149DF-E1FF-3D99-7F4F-FE676A623E6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543355"/>
            <a:ext cx="5922513" cy="203792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7DBB0092-8F10-E3C3-0633-829744A707B0}"/>
              </a:ext>
            </a:extLst>
          </p:cNvPr>
          <p:cNvSpPr>
            <a:spLocks noGrp="1"/>
          </p:cNvSpPr>
          <p:nvPr>
            <p:ph type="body" sz="quarter" idx="16"/>
          </p:nvPr>
        </p:nvSpPr>
        <p:spPr>
          <a:xfrm>
            <a:off x="6405337" y="2581275"/>
            <a:ext cx="5303838" cy="847725"/>
          </a:xfrm>
        </p:spPr>
        <p:txBody>
          <a:bodyPr/>
          <a:lstStyle/>
          <a:p>
            <a:pPr algn="ctr"/>
            <a:r>
              <a:rPr lang="en-IE" sz="1800" b="1" dirty="0"/>
              <a:t>The Trinity Business School </a:t>
            </a:r>
          </a:p>
          <a:p>
            <a:pPr algn="ctr"/>
            <a:r>
              <a:rPr lang="en-IE" sz="1800" b="1" dirty="0"/>
              <a:t>Postgraduate Careers Platform</a:t>
            </a:r>
          </a:p>
          <a:p>
            <a:pPr algn="ctr"/>
            <a:endParaRPr lang="en-IE" sz="1800" b="1" dirty="0"/>
          </a:p>
          <a:p>
            <a:pPr algn="ctr"/>
            <a:r>
              <a:rPr lang="en-IE" sz="1800" dirty="0"/>
              <a:t>Book an appointment (Zoom or in person)</a:t>
            </a:r>
          </a:p>
          <a:p>
            <a:pPr algn="ctr"/>
            <a:r>
              <a:rPr lang="en-IE" sz="1800" dirty="0"/>
              <a:t>Register for events</a:t>
            </a:r>
          </a:p>
          <a:p>
            <a:pPr algn="ctr"/>
            <a:r>
              <a:rPr lang="en-IE" sz="1800" dirty="0"/>
              <a:t>Manage your job search</a:t>
            </a:r>
          </a:p>
          <a:p>
            <a:pPr algn="ctr"/>
            <a:r>
              <a:rPr lang="en-IE" sz="1800" dirty="0"/>
              <a:t>Find &amp; apply for opportunities</a:t>
            </a:r>
          </a:p>
          <a:p>
            <a:pPr algn="ctr"/>
            <a:r>
              <a:rPr lang="en-IE" sz="1800" dirty="0"/>
              <a:t>Connect with alumni</a:t>
            </a:r>
          </a:p>
          <a:p>
            <a:pPr algn="ctr"/>
            <a:r>
              <a:rPr lang="en-IE" sz="1800" dirty="0"/>
              <a:t>View salary data</a:t>
            </a:r>
          </a:p>
          <a:p>
            <a:pPr algn="ctr"/>
            <a:endParaRPr lang="en-IE" dirty="0"/>
          </a:p>
          <a:p>
            <a:pPr algn="ctr"/>
            <a:r>
              <a:rPr lang="en-IE" sz="2400" b="1" dirty="0">
                <a:solidFill>
                  <a:schemeClr val="tx1"/>
                </a:solidFill>
              </a:rPr>
              <a:t>Register Today!</a:t>
            </a:r>
          </a:p>
          <a:p>
            <a:pPr algn="ctr"/>
            <a:endParaRPr lang="en-IE" dirty="0"/>
          </a:p>
          <a:p>
            <a:pPr algn="ctr"/>
            <a:r>
              <a:rPr lang="en-IE" b="1" dirty="0"/>
              <a:t>Email</a:t>
            </a:r>
            <a:r>
              <a:rPr lang="en-IE" dirty="0"/>
              <a:t>: business.careers@tcd.ie</a:t>
            </a:r>
          </a:p>
          <a:p>
            <a:pPr algn="ctr"/>
            <a:endParaRPr lang="en-IE" sz="1800" dirty="0"/>
          </a:p>
          <a:p>
            <a:pPr algn="ctr"/>
            <a:endParaRPr lang="en-IE" dirty="0"/>
          </a:p>
          <a:p>
            <a:pPr algn="ctr"/>
            <a:endParaRPr lang="en-IE" sz="1800" dirty="0"/>
          </a:p>
          <a:p>
            <a:endParaRPr lang="en-IE" sz="1800" dirty="0"/>
          </a:p>
          <a:p>
            <a:endParaRPr lang="en-GB" dirty="0"/>
          </a:p>
        </p:txBody>
      </p:sp>
    </p:spTree>
    <p:extLst>
      <p:ext uri="{BB962C8B-B14F-4D97-AF65-F5344CB8AC3E}">
        <p14:creationId xmlns:p14="http://schemas.microsoft.com/office/powerpoint/2010/main" val="1610788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C21A-4E44-120D-C360-C6AEFEC29C01}"/>
              </a:ext>
            </a:extLst>
          </p:cNvPr>
          <p:cNvSpPr>
            <a:spLocks noGrp="1"/>
          </p:cNvSpPr>
          <p:nvPr>
            <p:ph type="title" idx="4294967295"/>
          </p:nvPr>
        </p:nvSpPr>
        <p:spPr>
          <a:xfrm>
            <a:off x="479426" y="-1012975"/>
            <a:ext cx="5148378" cy="1012975"/>
          </a:xfrm>
        </p:spPr>
        <p:txBody>
          <a:bodyPr vert="horz" lIns="0" tIns="0" rIns="0" bIns="0" rtlCol="0" anchor="b" anchorCtr="0">
            <a:noAutofit/>
          </a:bodyPr>
          <a:lstStyle/>
          <a:p>
            <a:r>
              <a:rPr lang="en-IE" dirty="0"/>
              <a:t>Meet the Careers Team</a:t>
            </a:r>
          </a:p>
        </p:txBody>
      </p:sp>
      <p:pic>
        <p:nvPicPr>
          <p:cNvPr id="7" name="Picture 6" descr="Meet the Careers Team photo of sixteen people, all can be viewed at About Us section of Trinity Careers Service website https://www.tcd.ie/careers/about-us/ ">
            <a:extLst>
              <a:ext uri="{FF2B5EF4-FFF2-40B4-BE49-F238E27FC236}">
                <a16:creationId xmlns:a16="http://schemas.microsoft.com/office/drawing/2014/main" id="{2CC8E014-8745-BBD9-22D4-B608FCD3523D}"/>
              </a:ext>
            </a:extLst>
          </p:cNvPr>
          <p:cNvPicPr>
            <a:picLocks noChangeAspect="1"/>
          </p:cNvPicPr>
          <p:nvPr/>
        </p:nvPicPr>
        <p:blipFill>
          <a:blip r:embed="rId3"/>
          <a:stretch>
            <a:fillRect/>
          </a:stretch>
        </p:blipFill>
        <p:spPr>
          <a:xfrm>
            <a:off x="0" y="1280160"/>
            <a:ext cx="12192000" cy="42976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F394391-0060-AC3C-E286-CB12890C32A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481798" y="916807"/>
            <a:ext cx="2095500" cy="2235200"/>
          </a:xfrm>
          <a:prstGeom prst="rect">
            <a:avLst/>
          </a:prstGeom>
        </p:spPr>
      </p:pic>
      <p:pic>
        <p:nvPicPr>
          <p:cNvPr id="10" name="Picture 9">
            <a:extLst>
              <a:ext uri="{FF2B5EF4-FFF2-40B4-BE49-F238E27FC236}">
                <a16:creationId xmlns:a16="http://schemas.microsoft.com/office/drawing/2014/main" id="{0593A512-CC85-27C4-104E-F9AD5A210A9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16227" y="836316"/>
            <a:ext cx="2070100" cy="2184400"/>
          </a:xfrm>
          <a:prstGeom prst="rect">
            <a:avLst/>
          </a:prstGeom>
        </p:spPr>
      </p:pic>
      <p:pic>
        <p:nvPicPr>
          <p:cNvPr id="12" name="Picture 11">
            <a:extLst>
              <a:ext uri="{FF2B5EF4-FFF2-40B4-BE49-F238E27FC236}">
                <a16:creationId xmlns:a16="http://schemas.microsoft.com/office/drawing/2014/main" id="{2CAD2C39-93DC-B23F-1FB1-9F12F909A12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373787" y="2529398"/>
            <a:ext cx="1981200" cy="2082800"/>
          </a:xfrm>
          <a:prstGeom prst="rect">
            <a:avLst/>
          </a:prstGeom>
        </p:spPr>
      </p:pic>
      <p:pic>
        <p:nvPicPr>
          <p:cNvPr id="14" name="Picture 13">
            <a:extLst>
              <a:ext uri="{FF2B5EF4-FFF2-40B4-BE49-F238E27FC236}">
                <a16:creationId xmlns:a16="http://schemas.microsoft.com/office/drawing/2014/main" id="{49075776-CA64-D754-165D-F559BA1B385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468552" y="4108111"/>
            <a:ext cx="2006600" cy="2133600"/>
          </a:xfrm>
          <a:prstGeom prst="rect">
            <a:avLst/>
          </a:prstGeom>
        </p:spPr>
      </p:pic>
      <p:pic>
        <p:nvPicPr>
          <p:cNvPr id="16" name="Picture 15">
            <a:extLst>
              <a:ext uri="{FF2B5EF4-FFF2-40B4-BE49-F238E27FC236}">
                <a16:creationId xmlns:a16="http://schemas.microsoft.com/office/drawing/2014/main" id="{EFCCFFF8-1DC9-EB66-B12E-321E03A1232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478817" y="4086591"/>
            <a:ext cx="2133600" cy="2260600"/>
          </a:xfrm>
          <a:prstGeom prst="rect">
            <a:avLst/>
          </a:prstGeom>
        </p:spPr>
      </p:pic>
      <p:pic>
        <p:nvPicPr>
          <p:cNvPr id="18" name="Picture 17">
            <a:extLst>
              <a:ext uri="{FF2B5EF4-FFF2-40B4-BE49-F238E27FC236}">
                <a16:creationId xmlns:a16="http://schemas.microsoft.com/office/drawing/2014/main" id="{8CBAEBEF-43BC-2661-2D15-92219ABFEA42}"/>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527790" y="2538078"/>
            <a:ext cx="2082800" cy="2108200"/>
          </a:xfrm>
          <a:prstGeom prst="rect">
            <a:avLst/>
          </a:prstGeom>
        </p:spPr>
      </p:pic>
      <p:pic>
        <p:nvPicPr>
          <p:cNvPr id="4" name="Picture 3" descr="A blue and green text on a black background&#10;&#10;Map My Future">
            <a:extLst>
              <a:ext uri="{FF2B5EF4-FFF2-40B4-BE49-F238E27FC236}">
                <a16:creationId xmlns:a16="http://schemas.microsoft.com/office/drawing/2014/main" id="{2BA8FFDB-970C-AC36-A0F9-F80F483E47FB}"/>
              </a:ext>
            </a:extLst>
          </p:cNvPr>
          <p:cNvPicPr>
            <a:picLocks noChangeAspect="1"/>
          </p:cNvPicPr>
          <p:nvPr/>
        </p:nvPicPr>
        <p:blipFill>
          <a:blip r:embed="rId9"/>
          <a:stretch>
            <a:fillRect/>
          </a:stretch>
        </p:blipFill>
        <p:spPr>
          <a:xfrm>
            <a:off x="413237" y="612531"/>
            <a:ext cx="2790266" cy="1216270"/>
          </a:xfrm>
          <a:prstGeom prst="rect">
            <a:avLst/>
          </a:prstGeom>
        </p:spPr>
      </p:pic>
      <p:sp>
        <p:nvSpPr>
          <p:cNvPr id="5" name="object 19">
            <a:extLst>
              <a:ext uri="{FF2B5EF4-FFF2-40B4-BE49-F238E27FC236}">
                <a16:creationId xmlns:a16="http://schemas.microsoft.com/office/drawing/2014/main" id="{5CC57808-E37E-080B-EF71-1A486368D66F}"/>
              </a:ext>
            </a:extLst>
          </p:cNvPr>
          <p:cNvSpPr txBox="1"/>
          <p:nvPr/>
        </p:nvSpPr>
        <p:spPr>
          <a:xfrm>
            <a:off x="413237" y="1920107"/>
            <a:ext cx="2271347" cy="299762"/>
          </a:xfrm>
          <a:prstGeom prst="rect">
            <a:avLst/>
          </a:prstGeom>
        </p:spPr>
        <p:txBody>
          <a:bodyPr vert="horz" wrap="square" lIns="0" tIns="12700" rIns="0" bIns="0" rtlCol="0">
            <a:spAutoFit/>
          </a:bodyPr>
          <a:lstStyle/>
          <a:p>
            <a:pPr marL="12700">
              <a:lnSpc>
                <a:spcPts val="1100"/>
              </a:lnSpc>
            </a:pPr>
            <a:r>
              <a:rPr sz="1100" b="1" dirty="0">
                <a:solidFill>
                  <a:srgbClr val="14377D"/>
                </a:solidFill>
                <a:latin typeface="Arial" panose="020B0604020202020204" pitchFamily="34" charset="0"/>
                <a:cs typeface="Arial" panose="020B0604020202020204" pitchFamily="34" charset="0"/>
              </a:rPr>
              <a:t>Supporting</a:t>
            </a:r>
            <a:r>
              <a:rPr sz="1100" b="1" spc="-25" dirty="0">
                <a:solidFill>
                  <a:srgbClr val="14377D"/>
                </a:solidFill>
                <a:latin typeface="Arial" panose="020B0604020202020204" pitchFamily="34" charset="0"/>
                <a:cs typeface="Arial" panose="020B0604020202020204" pitchFamily="34" charset="0"/>
              </a:rPr>
              <a:t> </a:t>
            </a:r>
            <a:r>
              <a:rPr sz="1100" b="1" dirty="0">
                <a:solidFill>
                  <a:srgbClr val="14377D"/>
                </a:solidFill>
                <a:latin typeface="Arial" panose="020B0604020202020204" pitchFamily="34" charset="0"/>
                <a:cs typeface="Arial" panose="020B0604020202020204" pitchFamily="34" charset="0"/>
              </a:rPr>
              <a:t>Students</a:t>
            </a:r>
            <a:r>
              <a:rPr sz="1100" b="1" spc="-25" dirty="0">
                <a:solidFill>
                  <a:srgbClr val="14377D"/>
                </a:solidFill>
                <a:latin typeface="Arial" panose="020B0604020202020204" pitchFamily="34" charset="0"/>
                <a:cs typeface="Arial" panose="020B0604020202020204" pitchFamily="34" charset="0"/>
              </a:rPr>
              <a:t> and</a:t>
            </a:r>
            <a:endParaRPr lang="en-GB" sz="1100" b="1" spc="-25" dirty="0">
              <a:solidFill>
                <a:srgbClr val="14377D"/>
              </a:solidFill>
              <a:latin typeface="Arial" panose="020B0604020202020204" pitchFamily="34" charset="0"/>
              <a:cs typeface="Arial" panose="020B0604020202020204" pitchFamily="34" charset="0"/>
            </a:endParaRPr>
          </a:p>
          <a:p>
            <a:pPr marL="12700">
              <a:lnSpc>
                <a:spcPts val="1100"/>
              </a:lnSpc>
            </a:pPr>
            <a:r>
              <a:rPr lang="en-IE" sz="1100" b="1" dirty="0">
                <a:solidFill>
                  <a:srgbClr val="14377D"/>
                </a:solidFill>
                <a:latin typeface="Arial" panose="020B0604020202020204" pitchFamily="34" charset="0"/>
                <a:cs typeface="Arial" panose="020B0604020202020204" pitchFamily="34" charset="0"/>
              </a:rPr>
              <a:t>Recent</a:t>
            </a:r>
            <a:r>
              <a:rPr lang="en-IE" sz="1100" b="1" spc="-20" dirty="0">
                <a:solidFill>
                  <a:srgbClr val="14377D"/>
                </a:solidFill>
                <a:latin typeface="Arial" panose="020B0604020202020204" pitchFamily="34" charset="0"/>
                <a:cs typeface="Arial" panose="020B0604020202020204" pitchFamily="34" charset="0"/>
              </a:rPr>
              <a:t> </a:t>
            </a:r>
            <a:r>
              <a:rPr lang="en-IE" sz="1100" b="1" spc="-10" dirty="0">
                <a:solidFill>
                  <a:srgbClr val="14377D"/>
                </a:solidFill>
                <a:latin typeface="Arial" panose="020B0604020202020204" pitchFamily="34" charset="0"/>
                <a:cs typeface="Arial" panose="020B0604020202020204" pitchFamily="34" charset="0"/>
              </a:rPr>
              <a:t>Graduates</a:t>
            </a:r>
            <a:r>
              <a:rPr lang="en-IE" sz="1100" b="1" spc="-20" dirty="0">
                <a:solidFill>
                  <a:srgbClr val="14377D"/>
                </a:solidFill>
                <a:latin typeface="Arial" panose="020B0604020202020204" pitchFamily="34" charset="0"/>
                <a:cs typeface="Arial" panose="020B0604020202020204" pitchFamily="34" charset="0"/>
              </a:rPr>
              <a:t> </a:t>
            </a:r>
            <a:r>
              <a:rPr lang="en-IE" sz="1100" b="1" dirty="0">
                <a:solidFill>
                  <a:srgbClr val="14377D"/>
                </a:solidFill>
                <a:latin typeface="Arial" panose="020B0604020202020204" pitchFamily="34" charset="0"/>
                <a:cs typeface="Arial" panose="020B0604020202020204" pitchFamily="34" charset="0"/>
              </a:rPr>
              <a:t>to</a:t>
            </a:r>
            <a:r>
              <a:rPr lang="en-IE" sz="1100" b="1" spc="-15" dirty="0">
                <a:solidFill>
                  <a:srgbClr val="14377D"/>
                </a:solidFill>
                <a:latin typeface="Arial" panose="020B0604020202020204" pitchFamily="34" charset="0"/>
                <a:cs typeface="Arial" panose="020B0604020202020204" pitchFamily="34" charset="0"/>
              </a:rPr>
              <a:t> </a:t>
            </a:r>
            <a:r>
              <a:rPr lang="en-IE" sz="1100" b="1" spc="-10" dirty="0">
                <a:solidFill>
                  <a:srgbClr val="14377D"/>
                </a:solidFill>
                <a:latin typeface="Arial" panose="020B0604020202020204" pitchFamily="34" charset="0"/>
                <a:cs typeface="Arial" panose="020B0604020202020204" pitchFamily="34" charset="0"/>
              </a:rPr>
              <a:t>succeed</a:t>
            </a:r>
            <a:endParaRPr sz="1100" dirty="0">
              <a:latin typeface="Arial" panose="020B0604020202020204" pitchFamily="34" charset="0"/>
              <a:cs typeface="Arial" panose="020B0604020202020204" pitchFamily="34" charset="0"/>
            </a:endParaRPr>
          </a:p>
        </p:txBody>
      </p:sp>
      <p:sp>
        <p:nvSpPr>
          <p:cNvPr id="45" name="object 3">
            <a:extLst>
              <a:ext uri="{FF2B5EF4-FFF2-40B4-BE49-F238E27FC236}">
                <a16:creationId xmlns:a16="http://schemas.microsoft.com/office/drawing/2014/main" id="{3F12C3C0-5021-46A4-D1C4-4605A9574BD7}"/>
              </a:ext>
            </a:extLst>
          </p:cNvPr>
          <p:cNvSpPr txBox="1"/>
          <p:nvPr/>
        </p:nvSpPr>
        <p:spPr>
          <a:xfrm>
            <a:off x="4148435" y="3143352"/>
            <a:ext cx="1161415" cy="903452"/>
          </a:xfrm>
          <a:prstGeom prst="rect">
            <a:avLst/>
          </a:prstGeom>
        </p:spPr>
        <p:txBody>
          <a:bodyPr vert="horz" wrap="square" lIns="0" tIns="31115" rIns="0" bIns="0" rtlCol="0">
            <a:spAutoFit/>
          </a:bodyPr>
          <a:lstStyle/>
          <a:p>
            <a:pPr algn="ctr">
              <a:lnSpc>
                <a:spcPts val="1400"/>
              </a:lnSpc>
            </a:pPr>
            <a:r>
              <a:rPr lang="en-IE" sz="1400" b="1" dirty="0">
                <a:solidFill>
                  <a:srgbClr val="8EC351"/>
                </a:solidFill>
                <a:latin typeface="Arial" panose="020B0604020202020204" pitchFamily="34" charset="0"/>
                <a:cs typeface="Arial" panose="020B0604020202020204" pitchFamily="34" charset="0"/>
              </a:rPr>
              <a:t>Start where you are</a:t>
            </a:r>
          </a:p>
          <a:p>
            <a:pPr algn="ctr">
              <a:lnSpc>
                <a:spcPts val="1000"/>
              </a:lnSpc>
            </a:pPr>
            <a:r>
              <a:rPr lang="en-IE" sz="900" dirty="0">
                <a:solidFill>
                  <a:srgbClr val="231F20"/>
                </a:solidFill>
                <a:latin typeface="Arial" panose="020B0604020202020204" pitchFamily="34" charset="0"/>
                <a:cs typeface="Arial" panose="020B0604020202020204" pitchFamily="34" charset="0"/>
              </a:rPr>
              <a:t>Reflect on who </a:t>
            </a:r>
          </a:p>
          <a:p>
            <a:pPr algn="ctr">
              <a:lnSpc>
                <a:spcPts val="1000"/>
              </a:lnSpc>
            </a:pPr>
            <a:r>
              <a:rPr lang="en-IE" sz="900" dirty="0">
                <a:solidFill>
                  <a:srgbClr val="231F20"/>
                </a:solidFill>
                <a:latin typeface="Arial" panose="020B0604020202020204" pitchFamily="34" charset="0"/>
                <a:cs typeface="Arial" panose="020B0604020202020204" pitchFamily="34" charset="0"/>
              </a:rPr>
              <a:t>you are and where</a:t>
            </a:r>
          </a:p>
          <a:p>
            <a:pPr algn="ctr">
              <a:lnSpc>
                <a:spcPts val="1000"/>
              </a:lnSpc>
            </a:pPr>
            <a:r>
              <a:rPr lang="en-IE" sz="900" dirty="0">
                <a:solidFill>
                  <a:srgbClr val="231F20"/>
                </a:solidFill>
                <a:latin typeface="Arial" panose="020B0604020202020204" pitchFamily="34" charset="0"/>
                <a:cs typeface="Arial" panose="020B0604020202020204" pitchFamily="34" charset="0"/>
              </a:rPr>
              <a:t>you want to </a:t>
            </a:r>
          </a:p>
          <a:p>
            <a:pPr algn="ctr">
              <a:lnSpc>
                <a:spcPts val="1000"/>
              </a:lnSpc>
            </a:pPr>
            <a:r>
              <a:rPr lang="en-IE" sz="900" dirty="0">
                <a:solidFill>
                  <a:srgbClr val="231F20"/>
                </a:solidFill>
                <a:latin typeface="Arial" panose="020B0604020202020204" pitchFamily="34" charset="0"/>
                <a:cs typeface="Arial" panose="020B0604020202020204" pitchFamily="34" charset="0"/>
              </a:rPr>
              <a:t>go in your career</a:t>
            </a:r>
            <a:endParaRPr sz="900" dirty="0">
              <a:latin typeface="Arial" panose="020B0604020202020204" pitchFamily="34" charset="0"/>
              <a:cs typeface="Arial" panose="020B0604020202020204" pitchFamily="34" charset="0"/>
            </a:endParaRPr>
          </a:p>
        </p:txBody>
      </p:sp>
      <p:sp>
        <p:nvSpPr>
          <p:cNvPr id="46" name="object 3">
            <a:extLst>
              <a:ext uri="{FF2B5EF4-FFF2-40B4-BE49-F238E27FC236}">
                <a16:creationId xmlns:a16="http://schemas.microsoft.com/office/drawing/2014/main" id="{2E51E530-836B-C7B7-60BF-72BD2263D921}"/>
              </a:ext>
            </a:extLst>
          </p:cNvPr>
          <p:cNvSpPr txBox="1"/>
          <p:nvPr/>
        </p:nvSpPr>
        <p:spPr>
          <a:xfrm>
            <a:off x="5075606" y="4718911"/>
            <a:ext cx="1161415" cy="1031693"/>
          </a:xfrm>
          <a:prstGeom prst="rect">
            <a:avLst/>
          </a:prstGeom>
        </p:spPr>
        <p:txBody>
          <a:bodyPr vert="horz" wrap="square" lIns="0" tIns="31115" rIns="0" bIns="0" rtlCol="0">
            <a:spAutoFit/>
          </a:bodyPr>
          <a:lstStyle/>
          <a:p>
            <a:pPr algn="ctr">
              <a:lnSpc>
                <a:spcPts val="1400"/>
              </a:lnSpc>
              <a:spcBef>
                <a:spcPts val="245"/>
              </a:spcBef>
            </a:pPr>
            <a:r>
              <a:rPr lang="en-IE" sz="1400" b="1" dirty="0">
                <a:solidFill>
                  <a:srgbClr val="0B69A5"/>
                </a:solidFill>
                <a:latin typeface="Arial" panose="020B0604020202020204" pitchFamily="34" charset="0"/>
                <a:cs typeface="Arial" panose="020B0604020202020204" pitchFamily="34" charset="0"/>
              </a:rPr>
              <a:t>Explore possibilities</a:t>
            </a:r>
          </a:p>
          <a:p>
            <a:pPr algn="ctr">
              <a:lnSpc>
                <a:spcPts val="1000"/>
              </a:lnSpc>
            </a:pPr>
            <a:r>
              <a:rPr lang="en-IE" sz="900" dirty="0">
                <a:solidFill>
                  <a:srgbClr val="231F20"/>
                </a:solidFill>
                <a:latin typeface="Arial" panose="020B0604020202020204" pitchFamily="34" charset="0"/>
                <a:cs typeface="Arial" panose="020B0604020202020204" pitchFamily="34" charset="0"/>
              </a:rPr>
              <a:t>Explore possibilities </a:t>
            </a:r>
          </a:p>
          <a:p>
            <a:pPr algn="ctr">
              <a:lnSpc>
                <a:spcPts val="1000"/>
              </a:lnSpc>
            </a:pPr>
            <a:r>
              <a:rPr lang="en-IE" sz="900" dirty="0">
                <a:solidFill>
                  <a:srgbClr val="231F20"/>
                </a:solidFill>
                <a:latin typeface="Arial" panose="020B0604020202020204" pitchFamily="34" charset="0"/>
                <a:cs typeface="Arial" panose="020B0604020202020204" pitchFamily="34" charset="0"/>
              </a:rPr>
              <a:t>and learn about recruitment processes</a:t>
            </a:r>
          </a:p>
          <a:p>
            <a:pPr algn="ctr">
              <a:lnSpc>
                <a:spcPts val="1000"/>
              </a:lnSpc>
            </a:pPr>
            <a:r>
              <a:rPr lang="en-IE" sz="900" dirty="0">
                <a:solidFill>
                  <a:srgbClr val="231F20"/>
                </a:solidFill>
                <a:latin typeface="Arial" panose="020B0604020202020204" pitchFamily="34" charset="0"/>
                <a:cs typeface="Arial" panose="020B0604020202020204" pitchFamily="34" charset="0"/>
              </a:rPr>
              <a:t>and workplace</a:t>
            </a:r>
          </a:p>
          <a:p>
            <a:pPr algn="ctr">
              <a:lnSpc>
                <a:spcPts val="1000"/>
              </a:lnSpc>
            </a:pPr>
            <a:r>
              <a:rPr lang="en-IE" sz="900" dirty="0">
                <a:solidFill>
                  <a:srgbClr val="231F20"/>
                </a:solidFill>
                <a:latin typeface="Arial" panose="020B0604020202020204" pitchFamily="34" charset="0"/>
                <a:cs typeface="Arial" panose="020B0604020202020204" pitchFamily="34" charset="0"/>
              </a:rPr>
              <a:t>culture</a:t>
            </a:r>
            <a:endParaRPr sz="900" dirty="0">
              <a:latin typeface="Arial" panose="020B0604020202020204" pitchFamily="34" charset="0"/>
              <a:cs typeface="Arial" panose="020B0604020202020204" pitchFamily="34" charset="0"/>
            </a:endParaRPr>
          </a:p>
        </p:txBody>
      </p:sp>
      <p:sp>
        <p:nvSpPr>
          <p:cNvPr id="47" name="object 3">
            <a:extLst>
              <a:ext uri="{FF2B5EF4-FFF2-40B4-BE49-F238E27FC236}">
                <a16:creationId xmlns:a16="http://schemas.microsoft.com/office/drawing/2014/main" id="{E65FB694-549E-0EC5-494B-F2342F9CDFAE}"/>
              </a:ext>
            </a:extLst>
          </p:cNvPr>
          <p:cNvSpPr txBox="1"/>
          <p:nvPr/>
        </p:nvSpPr>
        <p:spPr>
          <a:xfrm>
            <a:off x="7008921" y="4707341"/>
            <a:ext cx="1161415" cy="1031693"/>
          </a:xfrm>
          <a:prstGeom prst="rect">
            <a:avLst/>
          </a:prstGeom>
        </p:spPr>
        <p:txBody>
          <a:bodyPr vert="horz" wrap="square" lIns="0" tIns="31115" rIns="0" bIns="0" rtlCol="0">
            <a:spAutoFit/>
          </a:bodyPr>
          <a:lstStyle/>
          <a:p>
            <a:pPr algn="ctr">
              <a:lnSpc>
                <a:spcPts val="1400"/>
              </a:lnSpc>
            </a:pPr>
            <a:r>
              <a:rPr lang="en-IE" sz="1400" b="1" dirty="0">
                <a:solidFill>
                  <a:srgbClr val="1B3066"/>
                </a:solidFill>
                <a:latin typeface="Arial" panose="020B0604020202020204" pitchFamily="34" charset="0"/>
                <a:cs typeface="Arial" panose="020B0604020202020204" pitchFamily="34" charset="0"/>
              </a:rPr>
              <a:t>Build</a:t>
            </a:r>
          </a:p>
          <a:p>
            <a:pPr algn="ctr">
              <a:lnSpc>
                <a:spcPts val="1400"/>
              </a:lnSpc>
            </a:pPr>
            <a:r>
              <a:rPr lang="en-IE" sz="1400" b="1" dirty="0">
                <a:solidFill>
                  <a:srgbClr val="1B3066"/>
                </a:solidFill>
                <a:latin typeface="Arial" panose="020B0604020202020204" pitchFamily="34" charset="0"/>
                <a:cs typeface="Arial" panose="020B0604020202020204" pitchFamily="34" charset="0"/>
              </a:rPr>
              <a:t>your career</a:t>
            </a:r>
          </a:p>
          <a:p>
            <a:pPr algn="ctr">
              <a:lnSpc>
                <a:spcPts val="1000"/>
              </a:lnSpc>
            </a:pPr>
            <a:r>
              <a:rPr lang="en-IE" sz="900" dirty="0">
                <a:solidFill>
                  <a:srgbClr val="231F20"/>
                </a:solidFill>
                <a:latin typeface="Arial" panose="020B0604020202020204" pitchFamily="34" charset="0"/>
                <a:cs typeface="Arial" panose="020B0604020202020204" pitchFamily="34" charset="0"/>
              </a:rPr>
              <a:t>Actively develop </a:t>
            </a:r>
          </a:p>
          <a:p>
            <a:pPr algn="ctr">
              <a:lnSpc>
                <a:spcPts val="1000"/>
              </a:lnSpc>
            </a:pPr>
            <a:r>
              <a:rPr lang="en-IE" sz="900" dirty="0">
                <a:solidFill>
                  <a:srgbClr val="231F20"/>
                </a:solidFill>
                <a:latin typeface="Arial" panose="020B0604020202020204" pitchFamily="34" charset="0"/>
                <a:cs typeface="Arial" panose="020B0604020202020204" pitchFamily="34" charset="0"/>
              </a:rPr>
              <a:t>your career and</a:t>
            </a:r>
            <a:br>
              <a:rPr lang="en-IE" sz="900" dirty="0">
                <a:solidFill>
                  <a:srgbClr val="231F20"/>
                </a:solidFill>
                <a:latin typeface="Arial" panose="020B0604020202020204" pitchFamily="34" charset="0"/>
                <a:cs typeface="Arial" panose="020B0604020202020204" pitchFamily="34" charset="0"/>
              </a:rPr>
            </a:br>
            <a:r>
              <a:rPr lang="en-IE" sz="900" dirty="0">
                <a:solidFill>
                  <a:srgbClr val="231F20"/>
                </a:solidFill>
                <a:latin typeface="Arial" panose="020B0604020202020204" pitchFamily="34" charset="0"/>
                <a:cs typeface="Arial" panose="020B0604020202020204" pitchFamily="34" charset="0"/>
              </a:rPr>
              <a:t>skills and make decisions that are</a:t>
            </a:r>
            <a:br>
              <a:rPr lang="en-IE" sz="900" dirty="0">
                <a:solidFill>
                  <a:srgbClr val="231F20"/>
                </a:solidFill>
                <a:latin typeface="Arial" panose="020B0604020202020204" pitchFamily="34" charset="0"/>
                <a:cs typeface="Arial" panose="020B0604020202020204" pitchFamily="34" charset="0"/>
              </a:rPr>
            </a:br>
            <a:r>
              <a:rPr lang="en-IE" sz="900" dirty="0">
                <a:solidFill>
                  <a:srgbClr val="231F20"/>
                </a:solidFill>
                <a:latin typeface="Arial" panose="020B0604020202020204" pitchFamily="34" charset="0"/>
                <a:cs typeface="Arial" panose="020B0604020202020204" pitchFamily="34" charset="0"/>
              </a:rPr>
              <a:t>best for you</a:t>
            </a:r>
            <a:endParaRPr sz="900" dirty="0">
              <a:latin typeface="Arial" panose="020B0604020202020204" pitchFamily="34" charset="0"/>
              <a:cs typeface="Arial" panose="020B0604020202020204" pitchFamily="34" charset="0"/>
            </a:endParaRPr>
          </a:p>
        </p:txBody>
      </p:sp>
      <p:sp>
        <p:nvSpPr>
          <p:cNvPr id="48" name="object 3">
            <a:extLst>
              <a:ext uri="{FF2B5EF4-FFF2-40B4-BE49-F238E27FC236}">
                <a16:creationId xmlns:a16="http://schemas.microsoft.com/office/drawing/2014/main" id="{EDBE832E-EB63-2C44-9514-6CF1CDB0D00F}"/>
              </a:ext>
            </a:extLst>
          </p:cNvPr>
          <p:cNvSpPr txBox="1"/>
          <p:nvPr/>
        </p:nvSpPr>
        <p:spPr>
          <a:xfrm>
            <a:off x="7894444" y="3085183"/>
            <a:ext cx="1161415" cy="775212"/>
          </a:xfrm>
          <a:prstGeom prst="rect">
            <a:avLst/>
          </a:prstGeom>
        </p:spPr>
        <p:txBody>
          <a:bodyPr vert="horz" wrap="square" lIns="0" tIns="31115" rIns="0" bIns="0" rtlCol="0">
            <a:spAutoFit/>
          </a:bodyPr>
          <a:lstStyle/>
          <a:p>
            <a:pPr algn="ctr">
              <a:lnSpc>
                <a:spcPts val="1400"/>
              </a:lnSpc>
              <a:spcBef>
                <a:spcPts val="245"/>
              </a:spcBef>
            </a:pPr>
            <a:r>
              <a:rPr lang="en-IE" sz="1400" b="1" dirty="0">
                <a:solidFill>
                  <a:srgbClr val="692165"/>
                </a:solidFill>
                <a:latin typeface="Arial" panose="020B0604020202020204" pitchFamily="34" charset="0"/>
                <a:cs typeface="Arial" panose="020B0604020202020204" pitchFamily="34" charset="0"/>
              </a:rPr>
              <a:t>Create opportunities </a:t>
            </a:r>
          </a:p>
          <a:p>
            <a:pPr algn="ctr">
              <a:lnSpc>
                <a:spcPts val="1000"/>
              </a:lnSpc>
            </a:pPr>
            <a:r>
              <a:rPr lang="en-IE" sz="900" dirty="0">
                <a:solidFill>
                  <a:srgbClr val="231F20"/>
                </a:solidFill>
                <a:latin typeface="Arial" panose="020B0604020202020204" pitchFamily="34" charset="0"/>
                <a:cs typeface="Arial" panose="020B0604020202020204" pitchFamily="34" charset="0"/>
              </a:rPr>
              <a:t>Try new things, </a:t>
            </a:r>
          </a:p>
          <a:p>
            <a:pPr algn="ctr">
              <a:lnSpc>
                <a:spcPts val="1000"/>
              </a:lnSpc>
            </a:pPr>
            <a:r>
              <a:rPr lang="en-IE" sz="900" dirty="0">
                <a:solidFill>
                  <a:srgbClr val="231F20"/>
                </a:solidFill>
                <a:latin typeface="Arial" panose="020B0604020202020204" pitchFamily="34" charset="0"/>
                <a:cs typeface="Arial" panose="020B0604020202020204" pitchFamily="34" charset="0"/>
              </a:rPr>
              <a:t>meet new people</a:t>
            </a:r>
          </a:p>
          <a:p>
            <a:pPr algn="ctr">
              <a:lnSpc>
                <a:spcPts val="1000"/>
              </a:lnSpc>
            </a:pPr>
            <a:r>
              <a:rPr lang="en-IE" sz="900" dirty="0">
                <a:solidFill>
                  <a:srgbClr val="231F20"/>
                </a:solidFill>
                <a:latin typeface="Arial" panose="020B0604020202020204" pitchFamily="34" charset="0"/>
                <a:cs typeface="Arial" panose="020B0604020202020204" pitchFamily="34" charset="0"/>
              </a:rPr>
              <a:t>grow your network</a:t>
            </a:r>
            <a:endParaRPr sz="900" dirty="0">
              <a:latin typeface="Arial" panose="020B0604020202020204" pitchFamily="34" charset="0"/>
              <a:cs typeface="Arial" panose="020B0604020202020204" pitchFamily="34" charset="0"/>
            </a:endParaRPr>
          </a:p>
        </p:txBody>
      </p:sp>
      <p:sp>
        <p:nvSpPr>
          <p:cNvPr id="44" name="object 3">
            <a:extLst>
              <a:ext uri="{FF2B5EF4-FFF2-40B4-BE49-F238E27FC236}">
                <a16:creationId xmlns:a16="http://schemas.microsoft.com/office/drawing/2014/main" id="{7BAE9F09-EB69-3085-EE75-42174B9B64B5}"/>
              </a:ext>
            </a:extLst>
          </p:cNvPr>
          <p:cNvSpPr txBox="1">
            <a:spLocks noGrp="1"/>
          </p:cNvSpPr>
          <p:nvPr>
            <p:ph type="title" idx="4294967295"/>
          </p:nvPr>
        </p:nvSpPr>
        <p:spPr>
          <a:xfrm>
            <a:off x="6989750" y="1439263"/>
            <a:ext cx="1161415" cy="903452"/>
          </a:xfrm>
          <a:prstGeom prst="rect">
            <a:avLst/>
          </a:prstGeom>
          <a:noFill/>
          <a:ln>
            <a:noFill/>
            <a:prstDash/>
          </a:ln>
          <a:effectLst/>
        </p:spPr>
        <p:txBody>
          <a:bodyPr rot="0" spcFirstLastPara="0" vertOverflow="overflow" horzOverflow="overflow" vert="horz" wrap="square" lIns="0" tIns="31115" rIns="0" bIns="0" numCol="1" spcCol="0" rtlCol="0" fromWordArt="0" anchor="t" anchorCtr="0" forceAA="0" compatLnSpc="1">
            <a:prstTxWarp prst="textNoShape">
              <a:avLst/>
            </a:prstTxWarp>
            <a:spAutoFit/>
          </a:bodyPr>
          <a:lstStyle/>
          <a:p>
            <a:pPr marL="0" marR="0" lvl="0" indent="0" algn="ctr" defTabSz="914377" rtl="0" eaLnBrk="1" fontAlgn="auto" latinLnBrk="0" hangingPunct="1">
              <a:lnSpc>
                <a:spcPts val="1400"/>
              </a:lnSpc>
              <a:spcBef>
                <a:spcPts val="0"/>
              </a:spcBef>
              <a:spcAft>
                <a:spcPts val="0"/>
              </a:spcAft>
              <a:buClrTx/>
              <a:buSzTx/>
              <a:buFontTx/>
              <a:buNone/>
              <a:tabLst/>
              <a:defRPr/>
            </a:pPr>
            <a:r>
              <a:rPr kumimoji="0" lang="en-IE" sz="1400" b="1" i="0" u="none" strike="noStrike" kern="1200" cap="none" spc="0" normalizeH="0" baseline="0" noProof="0" dirty="0">
                <a:ln>
                  <a:noFill/>
                </a:ln>
                <a:solidFill>
                  <a:srgbClr val="00AB9F"/>
                </a:solidFill>
                <a:effectLst/>
                <a:uLnTx/>
                <a:uFillTx/>
                <a:latin typeface="Arial" panose="020B0604020202020204" pitchFamily="34" charset="0"/>
                <a:ea typeface="+mn-ea"/>
                <a:cs typeface="Arial" panose="020B0604020202020204" pitchFamily="34" charset="0"/>
              </a:rPr>
              <a:t>Balance career &amp; life</a:t>
            </a:r>
          </a:p>
          <a:p>
            <a:pPr marL="0" marR="0" lvl="0" indent="0" algn="ctr" defTabSz="914377" rtl="0" eaLnBrk="1" fontAlgn="auto" latinLnBrk="0" hangingPunct="1">
              <a:lnSpc>
                <a:spcPts val="1000"/>
              </a:lnSpc>
              <a:spcBef>
                <a:spcPts val="0"/>
              </a:spcBef>
              <a:spcAft>
                <a:spcPts val="0"/>
              </a:spcAft>
              <a:buClrTx/>
              <a:buSzTx/>
              <a:buFontTx/>
              <a:buNone/>
              <a:tabLst/>
              <a:defRPr/>
            </a:pPr>
            <a:r>
              <a:rPr kumimoji="0" lang="en-IE" sz="900" b="0" i="0" u="none" strike="noStrike" kern="1200" cap="none" spc="0" normalizeH="0" baseline="0" noProof="0" dirty="0">
                <a:ln>
                  <a:noFill/>
                </a:ln>
                <a:solidFill>
                  <a:srgbClr val="231F20"/>
                </a:solidFill>
                <a:effectLst/>
                <a:uLnTx/>
                <a:uFillTx/>
                <a:latin typeface="Arial" panose="020B0604020202020204" pitchFamily="34" charset="0"/>
                <a:ea typeface="+mn-ea"/>
                <a:cs typeface="Arial" panose="020B0604020202020204" pitchFamily="34" charset="0"/>
              </a:rPr>
              <a:t>Consider the career-</a:t>
            </a:r>
            <a:br>
              <a:rPr kumimoji="0" lang="en-IE" sz="900" b="0" i="0" u="none" strike="noStrike" kern="1200" cap="none" spc="0" normalizeH="0" baseline="0" noProof="0" dirty="0">
                <a:ln>
                  <a:noFill/>
                </a:ln>
                <a:solidFill>
                  <a:srgbClr val="231F20"/>
                </a:solidFill>
                <a:effectLst/>
                <a:uLnTx/>
                <a:uFillTx/>
                <a:latin typeface="Arial" panose="020B0604020202020204" pitchFamily="34" charset="0"/>
                <a:ea typeface="+mn-ea"/>
                <a:cs typeface="Arial" panose="020B0604020202020204" pitchFamily="34" charset="0"/>
              </a:rPr>
            </a:br>
            <a:r>
              <a:rPr kumimoji="0" lang="en-IE" sz="900" b="0" i="0" u="none" strike="noStrike" kern="1200" cap="none" spc="0" normalizeH="0" baseline="0" noProof="0" dirty="0">
                <a:ln>
                  <a:noFill/>
                </a:ln>
                <a:solidFill>
                  <a:srgbClr val="231F20"/>
                </a:solidFill>
                <a:effectLst/>
                <a:uLnTx/>
                <a:uFillTx/>
                <a:latin typeface="Arial" panose="020B0604020202020204" pitchFamily="34" charset="0"/>
                <a:ea typeface="+mn-ea"/>
                <a:cs typeface="Arial" panose="020B0604020202020204" pitchFamily="34" charset="0"/>
              </a:rPr>
              <a:t>life balance that works </a:t>
            </a:r>
            <a:br>
              <a:rPr kumimoji="0" lang="en-IE" sz="900" b="0" i="0" u="none" strike="noStrike" kern="1200" cap="none" spc="0" normalizeH="0" baseline="0" noProof="0" dirty="0">
                <a:ln>
                  <a:noFill/>
                </a:ln>
                <a:solidFill>
                  <a:srgbClr val="231F20"/>
                </a:solidFill>
                <a:effectLst/>
                <a:uLnTx/>
                <a:uFillTx/>
                <a:latin typeface="Arial" panose="020B0604020202020204" pitchFamily="34" charset="0"/>
                <a:ea typeface="+mn-ea"/>
                <a:cs typeface="Arial" panose="020B0604020202020204" pitchFamily="34" charset="0"/>
              </a:rPr>
            </a:br>
            <a:r>
              <a:rPr kumimoji="0" lang="en-IE" sz="900" b="0" i="0" u="none" strike="noStrike" kern="1200" cap="none" spc="0" normalizeH="0" baseline="0" noProof="0" dirty="0">
                <a:ln>
                  <a:noFill/>
                </a:ln>
                <a:solidFill>
                  <a:srgbClr val="231F20"/>
                </a:solidFill>
                <a:effectLst/>
                <a:uLnTx/>
                <a:uFillTx/>
                <a:latin typeface="Arial" panose="020B0604020202020204" pitchFamily="34" charset="0"/>
                <a:ea typeface="+mn-ea"/>
                <a:cs typeface="Arial" panose="020B0604020202020204" pitchFamily="34" charset="0"/>
              </a:rPr>
              <a:t>for you and know </a:t>
            </a:r>
            <a:br>
              <a:rPr kumimoji="0" lang="en-IE" sz="900" b="0" i="0" u="none" strike="noStrike" kern="1200" cap="none" spc="0" normalizeH="0" baseline="0" noProof="0" dirty="0">
                <a:ln>
                  <a:noFill/>
                </a:ln>
                <a:solidFill>
                  <a:srgbClr val="231F20"/>
                </a:solidFill>
                <a:effectLst/>
                <a:uLnTx/>
                <a:uFillTx/>
                <a:latin typeface="Arial" panose="020B0604020202020204" pitchFamily="34" charset="0"/>
                <a:ea typeface="+mn-ea"/>
                <a:cs typeface="Arial" panose="020B0604020202020204" pitchFamily="34" charset="0"/>
              </a:rPr>
            </a:br>
            <a:r>
              <a:rPr kumimoji="0" lang="en-IE" sz="900" b="0" i="0" u="none" strike="noStrike" kern="1200" cap="none" spc="0" normalizeH="0" baseline="0" noProof="0" dirty="0">
                <a:ln>
                  <a:noFill/>
                </a:ln>
                <a:solidFill>
                  <a:srgbClr val="231F20"/>
                </a:solidFill>
                <a:effectLst/>
                <a:uLnTx/>
                <a:uFillTx/>
                <a:latin typeface="Arial" panose="020B0604020202020204" pitchFamily="34" charset="0"/>
                <a:ea typeface="+mn-ea"/>
                <a:cs typeface="Arial" panose="020B0604020202020204" pitchFamily="34" charset="0"/>
              </a:rPr>
              <a:t>your rights</a:t>
            </a:r>
            <a:endParaRPr kumimoji="0" lang="en-IE" sz="9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1" name="object 3">
            <a:extLst>
              <a:ext uri="{FF2B5EF4-FFF2-40B4-BE49-F238E27FC236}">
                <a16:creationId xmlns:a16="http://schemas.microsoft.com/office/drawing/2014/main" id="{5D4A3E9D-FA03-5B82-5A4D-57F7A7BAC5EE}"/>
              </a:ext>
              <a:ext uri="{C183D7F6-B498-43B3-948B-1728B52AA6E4}">
                <adec:decorative xmlns:adec="http://schemas.microsoft.com/office/drawing/2017/decorative" val="0"/>
              </a:ext>
            </a:extLst>
          </p:cNvPr>
          <p:cNvSpPr txBox="1"/>
          <p:nvPr/>
        </p:nvSpPr>
        <p:spPr>
          <a:xfrm>
            <a:off x="5039030" y="1439263"/>
            <a:ext cx="1161415" cy="1070165"/>
          </a:xfrm>
          <a:prstGeom prst="rect">
            <a:avLst/>
          </a:prstGeom>
        </p:spPr>
        <p:txBody>
          <a:bodyPr vert="horz" wrap="square" lIns="0" tIns="31115" rIns="0" bIns="0" rtlCol="0">
            <a:spAutoFit/>
          </a:bodyPr>
          <a:lstStyle/>
          <a:p>
            <a:pPr algn="ctr">
              <a:lnSpc>
                <a:spcPts val="1400"/>
              </a:lnSpc>
              <a:spcBef>
                <a:spcPts val="245"/>
              </a:spcBef>
            </a:pPr>
            <a:r>
              <a:rPr lang="en-IE" sz="1400" b="1" dirty="0">
                <a:solidFill>
                  <a:srgbClr val="00B3DC"/>
                </a:solidFill>
                <a:latin typeface="Arial" panose="020B0604020202020204" pitchFamily="34" charset="0"/>
                <a:cs typeface="Arial" panose="020B0604020202020204" pitchFamily="34" charset="0"/>
              </a:rPr>
              <a:t>See</a:t>
            </a:r>
            <a:r>
              <a:rPr lang="en-IE" sz="1400" b="1" spc="30" dirty="0">
                <a:solidFill>
                  <a:srgbClr val="00B3DC"/>
                </a:solidFill>
                <a:latin typeface="Arial" panose="020B0604020202020204" pitchFamily="34" charset="0"/>
                <a:cs typeface="Arial" panose="020B0604020202020204" pitchFamily="34" charset="0"/>
              </a:rPr>
              <a:t> </a:t>
            </a:r>
            <a:r>
              <a:rPr lang="en-IE" sz="1400" b="1" spc="-25" dirty="0">
                <a:solidFill>
                  <a:srgbClr val="00B3DC"/>
                </a:solidFill>
                <a:latin typeface="Arial" panose="020B0604020202020204" pitchFamily="34" charset="0"/>
                <a:cs typeface="Arial" panose="020B0604020202020204" pitchFamily="34" charset="0"/>
              </a:rPr>
              <a:t>the</a:t>
            </a:r>
            <a:endParaRPr lang="en-IE" sz="1400" dirty="0">
              <a:latin typeface="Arial" panose="020B0604020202020204" pitchFamily="34" charset="0"/>
              <a:cs typeface="Arial" panose="020B0604020202020204" pitchFamily="34" charset="0"/>
            </a:endParaRPr>
          </a:p>
          <a:p>
            <a:pPr algn="ctr">
              <a:lnSpc>
                <a:spcPts val="1400"/>
              </a:lnSpc>
            </a:pPr>
            <a:r>
              <a:rPr sz="1400" b="1" dirty="0">
                <a:solidFill>
                  <a:srgbClr val="00B3DC"/>
                </a:solidFill>
                <a:latin typeface="Arial" panose="020B0604020202020204" pitchFamily="34" charset="0"/>
                <a:cs typeface="Arial" panose="020B0604020202020204" pitchFamily="34" charset="0"/>
              </a:rPr>
              <a:t>big</a:t>
            </a:r>
            <a:r>
              <a:rPr sz="1400" b="1" spc="25" dirty="0">
                <a:solidFill>
                  <a:srgbClr val="00B3DC"/>
                </a:solidFill>
                <a:latin typeface="Arial" panose="020B0604020202020204" pitchFamily="34" charset="0"/>
                <a:cs typeface="Arial" panose="020B0604020202020204" pitchFamily="34" charset="0"/>
              </a:rPr>
              <a:t> </a:t>
            </a:r>
            <a:r>
              <a:rPr sz="1400" b="1" spc="-10" dirty="0">
                <a:solidFill>
                  <a:srgbClr val="00B3DC"/>
                </a:solidFill>
                <a:latin typeface="Arial" panose="020B0604020202020204" pitchFamily="34" charset="0"/>
                <a:cs typeface="Arial" panose="020B0604020202020204" pitchFamily="34" charset="0"/>
              </a:rPr>
              <a:t>picture</a:t>
            </a:r>
            <a:endParaRPr sz="1400" dirty="0">
              <a:latin typeface="Arial" panose="020B0604020202020204" pitchFamily="34" charset="0"/>
              <a:cs typeface="Arial" panose="020B0604020202020204" pitchFamily="34" charset="0"/>
            </a:endParaRPr>
          </a:p>
          <a:p>
            <a:pPr algn="ctr">
              <a:lnSpc>
                <a:spcPts val="1000"/>
              </a:lnSpc>
              <a:spcBef>
                <a:spcPts val="65"/>
              </a:spcBef>
            </a:pPr>
            <a:r>
              <a:rPr sz="900" dirty="0">
                <a:solidFill>
                  <a:srgbClr val="231F20"/>
                </a:solidFill>
                <a:latin typeface="Arial" panose="020B0604020202020204" pitchFamily="34" charset="0"/>
                <a:cs typeface="Arial" panose="020B0604020202020204" pitchFamily="34" charset="0"/>
              </a:rPr>
              <a:t>Identify</a:t>
            </a:r>
            <a:r>
              <a:rPr sz="900" spc="-35" dirty="0">
                <a:solidFill>
                  <a:srgbClr val="231F20"/>
                </a:solidFill>
                <a:latin typeface="Arial" panose="020B0604020202020204" pitchFamily="34" charset="0"/>
                <a:cs typeface="Arial" panose="020B0604020202020204" pitchFamily="34" charset="0"/>
              </a:rPr>
              <a:t> </a:t>
            </a:r>
            <a:r>
              <a:rPr sz="900" dirty="0">
                <a:solidFill>
                  <a:srgbClr val="231F20"/>
                </a:solidFill>
                <a:latin typeface="Arial" panose="020B0604020202020204" pitchFamily="34" charset="0"/>
                <a:cs typeface="Arial" panose="020B0604020202020204" pitchFamily="34" charset="0"/>
              </a:rPr>
              <a:t>ways</a:t>
            </a:r>
            <a:r>
              <a:rPr sz="900" spc="-35" dirty="0">
                <a:solidFill>
                  <a:srgbClr val="231F20"/>
                </a:solidFill>
                <a:latin typeface="Arial" panose="020B0604020202020204" pitchFamily="34" charset="0"/>
                <a:cs typeface="Arial" panose="020B0604020202020204" pitchFamily="34" charset="0"/>
              </a:rPr>
              <a:t> </a:t>
            </a:r>
            <a:r>
              <a:rPr sz="900" dirty="0">
                <a:solidFill>
                  <a:srgbClr val="231F20"/>
                </a:solidFill>
                <a:latin typeface="Arial" panose="020B0604020202020204" pitchFamily="34" charset="0"/>
                <a:cs typeface="Arial" panose="020B0604020202020204" pitchFamily="34" charset="0"/>
              </a:rPr>
              <a:t>that</a:t>
            </a:r>
            <a:r>
              <a:rPr sz="900" spc="-35" dirty="0">
                <a:solidFill>
                  <a:srgbClr val="231F20"/>
                </a:solidFill>
                <a:latin typeface="Arial" panose="020B0604020202020204" pitchFamily="34" charset="0"/>
                <a:cs typeface="Arial" panose="020B0604020202020204" pitchFamily="34" charset="0"/>
              </a:rPr>
              <a:t> </a:t>
            </a:r>
            <a:r>
              <a:rPr sz="900" spc="-20" dirty="0">
                <a:solidFill>
                  <a:srgbClr val="231F20"/>
                </a:solidFill>
                <a:latin typeface="Arial" panose="020B0604020202020204" pitchFamily="34" charset="0"/>
                <a:cs typeface="Arial" panose="020B0604020202020204" pitchFamily="34" charset="0"/>
              </a:rPr>
              <a:t>your</a:t>
            </a:r>
            <a:endParaRPr sz="900" dirty="0">
              <a:latin typeface="Arial" panose="020B0604020202020204" pitchFamily="34" charset="0"/>
              <a:cs typeface="Arial" panose="020B0604020202020204" pitchFamily="34" charset="0"/>
            </a:endParaRPr>
          </a:p>
          <a:p>
            <a:pPr algn="ctr">
              <a:lnSpc>
                <a:spcPts val="1000"/>
              </a:lnSpc>
            </a:pPr>
            <a:r>
              <a:rPr sz="900" dirty="0">
                <a:solidFill>
                  <a:srgbClr val="231F20"/>
                </a:solidFill>
                <a:latin typeface="Arial" panose="020B0604020202020204" pitchFamily="34" charset="0"/>
                <a:cs typeface="Arial" panose="020B0604020202020204" pitchFamily="34" charset="0"/>
              </a:rPr>
              <a:t>work</a:t>
            </a:r>
            <a:r>
              <a:rPr sz="900" spc="-20" dirty="0">
                <a:solidFill>
                  <a:srgbClr val="231F20"/>
                </a:solidFill>
                <a:latin typeface="Arial" panose="020B0604020202020204" pitchFamily="34" charset="0"/>
                <a:cs typeface="Arial" panose="020B0604020202020204" pitchFamily="34" charset="0"/>
              </a:rPr>
              <a:t> </a:t>
            </a:r>
            <a:r>
              <a:rPr sz="900" dirty="0">
                <a:solidFill>
                  <a:srgbClr val="231F20"/>
                </a:solidFill>
                <a:latin typeface="Arial" panose="020B0604020202020204" pitchFamily="34" charset="0"/>
                <a:cs typeface="Arial" panose="020B0604020202020204" pitchFamily="34" charset="0"/>
              </a:rPr>
              <a:t>can</a:t>
            </a:r>
            <a:r>
              <a:rPr sz="900" spc="-15" dirty="0">
                <a:solidFill>
                  <a:srgbClr val="231F20"/>
                </a:solidFill>
                <a:latin typeface="Arial" panose="020B0604020202020204" pitchFamily="34" charset="0"/>
                <a:cs typeface="Arial" panose="020B0604020202020204" pitchFamily="34" charset="0"/>
              </a:rPr>
              <a:t> </a:t>
            </a:r>
            <a:r>
              <a:rPr sz="900" spc="-10" dirty="0">
                <a:solidFill>
                  <a:srgbClr val="231F20"/>
                </a:solidFill>
                <a:latin typeface="Arial" panose="020B0604020202020204" pitchFamily="34" charset="0"/>
                <a:cs typeface="Arial" panose="020B0604020202020204" pitchFamily="34" charset="0"/>
              </a:rPr>
              <a:t>impact</a:t>
            </a:r>
            <a:r>
              <a:rPr sz="900" spc="-15" dirty="0">
                <a:solidFill>
                  <a:srgbClr val="231F20"/>
                </a:solidFill>
                <a:latin typeface="Arial" panose="020B0604020202020204" pitchFamily="34" charset="0"/>
                <a:cs typeface="Arial" panose="020B0604020202020204" pitchFamily="34" charset="0"/>
              </a:rPr>
              <a:t> </a:t>
            </a:r>
            <a:r>
              <a:rPr sz="900" dirty="0">
                <a:solidFill>
                  <a:srgbClr val="231F20"/>
                </a:solidFill>
                <a:latin typeface="Arial" panose="020B0604020202020204" pitchFamily="34" charset="0"/>
                <a:cs typeface="Arial" panose="020B0604020202020204" pitchFamily="34" charset="0"/>
              </a:rPr>
              <a:t>on</a:t>
            </a:r>
            <a:r>
              <a:rPr sz="900" spc="-20" dirty="0">
                <a:solidFill>
                  <a:srgbClr val="231F20"/>
                </a:solidFill>
                <a:latin typeface="Arial" panose="020B0604020202020204" pitchFamily="34" charset="0"/>
                <a:cs typeface="Arial" panose="020B0604020202020204" pitchFamily="34" charset="0"/>
              </a:rPr>
              <a:t> </a:t>
            </a:r>
            <a:r>
              <a:rPr sz="900" spc="-25" dirty="0">
                <a:solidFill>
                  <a:srgbClr val="231F20"/>
                </a:solidFill>
                <a:latin typeface="Arial" panose="020B0604020202020204" pitchFamily="34" charset="0"/>
                <a:cs typeface="Arial" panose="020B0604020202020204" pitchFamily="34" charset="0"/>
              </a:rPr>
              <a:t>the</a:t>
            </a:r>
            <a:endParaRPr sz="900" dirty="0">
              <a:latin typeface="Arial" panose="020B0604020202020204" pitchFamily="34" charset="0"/>
              <a:cs typeface="Arial" panose="020B0604020202020204" pitchFamily="34" charset="0"/>
            </a:endParaRPr>
          </a:p>
          <a:p>
            <a:pPr algn="ctr">
              <a:lnSpc>
                <a:spcPts val="1000"/>
              </a:lnSpc>
            </a:pPr>
            <a:r>
              <a:rPr sz="900" dirty="0">
                <a:solidFill>
                  <a:srgbClr val="231F20"/>
                </a:solidFill>
                <a:latin typeface="Arial" panose="020B0604020202020204" pitchFamily="34" charset="0"/>
                <a:cs typeface="Arial" panose="020B0604020202020204" pitchFamily="34" charset="0"/>
              </a:rPr>
              <a:t>wider</a:t>
            </a:r>
            <a:r>
              <a:rPr sz="900" spc="-25" dirty="0">
                <a:solidFill>
                  <a:srgbClr val="231F20"/>
                </a:solidFill>
                <a:latin typeface="Arial" panose="020B0604020202020204" pitchFamily="34" charset="0"/>
                <a:cs typeface="Arial" panose="020B0604020202020204" pitchFamily="34" charset="0"/>
              </a:rPr>
              <a:t> </a:t>
            </a:r>
            <a:r>
              <a:rPr sz="900" dirty="0">
                <a:solidFill>
                  <a:srgbClr val="231F20"/>
                </a:solidFill>
                <a:latin typeface="Arial" panose="020B0604020202020204" pitchFamily="34" charset="0"/>
                <a:cs typeface="Arial" panose="020B0604020202020204" pitchFamily="34" charset="0"/>
              </a:rPr>
              <a:t>world</a:t>
            </a:r>
            <a:r>
              <a:rPr sz="900" spc="-25" dirty="0">
                <a:solidFill>
                  <a:srgbClr val="231F20"/>
                </a:solidFill>
                <a:latin typeface="Arial" panose="020B0604020202020204" pitchFamily="34" charset="0"/>
                <a:cs typeface="Arial" panose="020B0604020202020204" pitchFamily="34" charset="0"/>
              </a:rPr>
              <a:t> </a:t>
            </a:r>
            <a:r>
              <a:rPr sz="900" dirty="0">
                <a:solidFill>
                  <a:srgbClr val="231F20"/>
                </a:solidFill>
                <a:latin typeface="Arial" panose="020B0604020202020204" pitchFamily="34" charset="0"/>
                <a:cs typeface="Arial" panose="020B0604020202020204" pitchFamily="34" charset="0"/>
              </a:rPr>
              <a:t>and</a:t>
            </a:r>
            <a:r>
              <a:rPr sz="900" spc="-25" dirty="0">
                <a:solidFill>
                  <a:srgbClr val="231F20"/>
                </a:solidFill>
                <a:latin typeface="Arial" panose="020B0604020202020204" pitchFamily="34" charset="0"/>
                <a:cs typeface="Arial" panose="020B0604020202020204" pitchFamily="34" charset="0"/>
              </a:rPr>
              <a:t> how</a:t>
            </a:r>
            <a:br>
              <a:rPr lang="en-GB" sz="900" spc="-25" dirty="0">
                <a:solidFill>
                  <a:srgbClr val="231F20"/>
                </a:solidFill>
                <a:latin typeface="Arial" panose="020B0604020202020204" pitchFamily="34" charset="0"/>
                <a:cs typeface="Arial" panose="020B0604020202020204" pitchFamily="34" charset="0"/>
              </a:rPr>
            </a:br>
            <a:r>
              <a:rPr sz="900" spc="-10" dirty="0">
                <a:solidFill>
                  <a:srgbClr val="231F20"/>
                </a:solidFill>
                <a:latin typeface="Arial" panose="020B0604020202020204" pitchFamily="34" charset="0"/>
                <a:cs typeface="Arial" panose="020B0604020202020204" pitchFamily="34" charset="0"/>
              </a:rPr>
              <a:t>external</a:t>
            </a:r>
            <a:r>
              <a:rPr sz="900" dirty="0">
                <a:solidFill>
                  <a:srgbClr val="231F20"/>
                </a:solidFill>
                <a:latin typeface="Arial" panose="020B0604020202020204" pitchFamily="34" charset="0"/>
                <a:cs typeface="Arial" panose="020B0604020202020204" pitchFamily="34" charset="0"/>
              </a:rPr>
              <a:t> </a:t>
            </a:r>
            <a:r>
              <a:rPr sz="900" spc="-10" dirty="0">
                <a:solidFill>
                  <a:srgbClr val="231F20"/>
                </a:solidFill>
                <a:latin typeface="Arial" panose="020B0604020202020204" pitchFamily="34" charset="0"/>
                <a:cs typeface="Arial" panose="020B0604020202020204" pitchFamily="34" charset="0"/>
              </a:rPr>
              <a:t>factors</a:t>
            </a:r>
            <a:r>
              <a:rPr sz="900" dirty="0">
                <a:solidFill>
                  <a:srgbClr val="231F20"/>
                </a:solidFill>
                <a:latin typeface="Arial" panose="020B0604020202020204" pitchFamily="34" charset="0"/>
                <a:cs typeface="Arial" panose="020B0604020202020204" pitchFamily="34" charset="0"/>
              </a:rPr>
              <a:t> </a:t>
            </a:r>
            <a:r>
              <a:rPr sz="900" spc="-25" dirty="0">
                <a:solidFill>
                  <a:srgbClr val="231F20"/>
                </a:solidFill>
                <a:latin typeface="Arial" panose="020B0604020202020204" pitchFamily="34" charset="0"/>
                <a:cs typeface="Arial" panose="020B0604020202020204" pitchFamily="34" charset="0"/>
              </a:rPr>
              <a:t>can</a:t>
            </a:r>
            <a:r>
              <a:rPr lang="en-GB" sz="900" spc="500" dirty="0">
                <a:solidFill>
                  <a:srgbClr val="231F20"/>
                </a:solidFill>
                <a:latin typeface="Arial" panose="020B0604020202020204" pitchFamily="34" charset="0"/>
                <a:cs typeface="Arial" panose="020B0604020202020204" pitchFamily="34" charset="0"/>
              </a:rPr>
              <a:t> </a:t>
            </a:r>
            <a:r>
              <a:rPr sz="900" dirty="0">
                <a:solidFill>
                  <a:srgbClr val="231F20"/>
                </a:solidFill>
                <a:latin typeface="Arial" panose="020B0604020202020204" pitchFamily="34" charset="0"/>
                <a:cs typeface="Arial" panose="020B0604020202020204" pitchFamily="34" charset="0"/>
              </a:rPr>
              <a:t>affect</a:t>
            </a:r>
            <a:r>
              <a:rPr sz="900" spc="-35" dirty="0">
                <a:solidFill>
                  <a:srgbClr val="231F20"/>
                </a:solidFill>
                <a:latin typeface="Arial" panose="020B0604020202020204" pitchFamily="34" charset="0"/>
                <a:cs typeface="Arial" panose="020B0604020202020204" pitchFamily="34" charset="0"/>
              </a:rPr>
              <a:t> </a:t>
            </a:r>
            <a:r>
              <a:rPr sz="900" dirty="0">
                <a:solidFill>
                  <a:srgbClr val="231F20"/>
                </a:solidFill>
                <a:latin typeface="Arial" panose="020B0604020202020204" pitchFamily="34" charset="0"/>
                <a:cs typeface="Arial" panose="020B0604020202020204" pitchFamily="34" charset="0"/>
              </a:rPr>
              <a:t>your</a:t>
            </a:r>
            <a:r>
              <a:rPr sz="900" spc="-35" dirty="0">
                <a:solidFill>
                  <a:srgbClr val="231F20"/>
                </a:solidFill>
                <a:latin typeface="Arial" panose="020B0604020202020204" pitchFamily="34" charset="0"/>
                <a:cs typeface="Arial" panose="020B0604020202020204" pitchFamily="34" charset="0"/>
              </a:rPr>
              <a:t> </a:t>
            </a:r>
            <a:r>
              <a:rPr sz="900" spc="-10" dirty="0">
                <a:solidFill>
                  <a:srgbClr val="231F20"/>
                </a:solidFill>
                <a:latin typeface="Arial" panose="020B0604020202020204" pitchFamily="34" charset="0"/>
                <a:cs typeface="Arial" panose="020B0604020202020204" pitchFamily="34" charset="0"/>
              </a:rPr>
              <a:t>career</a:t>
            </a:r>
            <a:endParaRPr sz="900" dirty="0">
              <a:latin typeface="Arial" panose="020B0604020202020204" pitchFamily="34" charset="0"/>
              <a:cs typeface="Arial" panose="020B0604020202020204" pitchFamily="34" charset="0"/>
            </a:endParaRPr>
          </a:p>
        </p:txBody>
      </p:sp>
      <p:sp>
        <p:nvSpPr>
          <p:cNvPr id="39" name="object 16">
            <a:extLst>
              <a:ext uri="{FF2B5EF4-FFF2-40B4-BE49-F238E27FC236}">
                <a16:creationId xmlns:a16="http://schemas.microsoft.com/office/drawing/2014/main" id="{F9BDC618-49EC-A0AB-E544-E226CA597145}"/>
              </a:ext>
            </a:extLst>
          </p:cNvPr>
          <p:cNvSpPr txBox="1"/>
          <p:nvPr/>
        </p:nvSpPr>
        <p:spPr>
          <a:xfrm>
            <a:off x="408901" y="5836167"/>
            <a:ext cx="2097405" cy="428451"/>
          </a:xfrm>
          <a:prstGeom prst="rect">
            <a:avLst/>
          </a:prstGeom>
        </p:spPr>
        <p:txBody>
          <a:bodyPr vert="horz" wrap="square" lIns="0" tIns="15240" rIns="0" bIns="0" rtlCol="0">
            <a:spAutoFit/>
          </a:bodyPr>
          <a:lstStyle/>
          <a:p>
            <a:pPr>
              <a:lnSpc>
                <a:spcPts val="1600"/>
              </a:lnSpc>
              <a:spcBef>
                <a:spcPts val="120"/>
              </a:spcBef>
            </a:pPr>
            <a:r>
              <a:rPr lang="en-IE" sz="1000" dirty="0">
                <a:solidFill>
                  <a:srgbClr val="231F20"/>
                </a:solidFill>
                <a:latin typeface="Arial" panose="020B0604020202020204" pitchFamily="34" charset="0"/>
                <a:cs typeface="Arial" panose="020B0604020202020204" pitchFamily="34" charset="0"/>
              </a:rPr>
              <a:t>for</a:t>
            </a:r>
            <a:r>
              <a:rPr lang="en-IE" sz="1000" spc="-15" dirty="0">
                <a:solidFill>
                  <a:srgbClr val="231F20"/>
                </a:solidFill>
                <a:latin typeface="Arial" panose="020B0604020202020204" pitchFamily="34" charset="0"/>
                <a:cs typeface="Arial" panose="020B0604020202020204" pitchFamily="34" charset="0"/>
              </a:rPr>
              <a:t> </a:t>
            </a:r>
            <a:r>
              <a:rPr lang="en-IE" sz="1000" dirty="0">
                <a:solidFill>
                  <a:srgbClr val="231F20"/>
                </a:solidFill>
                <a:latin typeface="Arial" panose="020B0604020202020204" pitchFamily="34" charset="0"/>
                <a:cs typeface="Arial" panose="020B0604020202020204" pitchFamily="34" charset="0"/>
              </a:rPr>
              <a:t>further</a:t>
            </a:r>
            <a:r>
              <a:rPr lang="en-IE" sz="1000" spc="-15" dirty="0">
                <a:solidFill>
                  <a:srgbClr val="231F20"/>
                </a:solidFill>
                <a:latin typeface="Arial" panose="020B0604020202020204" pitchFamily="34" charset="0"/>
                <a:cs typeface="Arial" panose="020B0604020202020204" pitchFamily="34" charset="0"/>
              </a:rPr>
              <a:t> </a:t>
            </a:r>
            <a:r>
              <a:rPr lang="en-IE" sz="1000" dirty="0">
                <a:solidFill>
                  <a:srgbClr val="231F20"/>
                </a:solidFill>
                <a:latin typeface="Arial" panose="020B0604020202020204" pitchFamily="34" charset="0"/>
                <a:cs typeface="Arial" panose="020B0604020202020204" pitchFamily="34" charset="0"/>
              </a:rPr>
              <a:t>information</a:t>
            </a:r>
            <a:r>
              <a:rPr lang="en-IE" sz="1000" spc="-15" dirty="0">
                <a:solidFill>
                  <a:srgbClr val="231F20"/>
                </a:solidFill>
                <a:latin typeface="Arial" panose="020B0604020202020204" pitchFamily="34" charset="0"/>
                <a:cs typeface="Arial" panose="020B0604020202020204" pitchFamily="34" charset="0"/>
              </a:rPr>
              <a:t> </a:t>
            </a:r>
            <a:r>
              <a:rPr lang="en-IE" sz="1000" spc="-10" dirty="0">
                <a:solidFill>
                  <a:srgbClr val="231F20"/>
                </a:solidFill>
                <a:latin typeface="Arial" panose="020B0604020202020204" pitchFamily="34" charset="0"/>
                <a:cs typeface="Arial" panose="020B0604020202020204" pitchFamily="34" charset="0"/>
              </a:rPr>
              <a:t>contact:</a:t>
            </a:r>
            <a:endParaRPr lang="en-IE" sz="1000" dirty="0">
              <a:latin typeface="Arial" panose="020B0604020202020204" pitchFamily="34" charset="0"/>
              <a:cs typeface="Arial" panose="020B0604020202020204" pitchFamily="34" charset="0"/>
            </a:endParaRPr>
          </a:p>
          <a:p>
            <a:pPr>
              <a:lnSpc>
                <a:spcPts val="1600"/>
              </a:lnSpc>
            </a:pPr>
            <a:r>
              <a:rPr sz="1850" b="1" spc="-20" dirty="0">
                <a:solidFill>
                  <a:srgbClr val="006EB6"/>
                </a:solidFill>
                <a:latin typeface="Arial" panose="020B0604020202020204" pitchFamily="34" charset="0"/>
                <a:cs typeface="Arial" panose="020B0604020202020204" pitchFamily="34" charset="0"/>
                <a:hlinkClick r:id="rId10"/>
              </a:rPr>
              <a:t>www.tcd.ie/careers</a:t>
            </a:r>
            <a:endParaRPr sz="1850" dirty="0">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889825E5-7201-EABC-FF8E-1CA82F38A120}"/>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5741209" y="2726747"/>
            <a:ext cx="1701800" cy="1816100"/>
          </a:xfrm>
          <a:prstGeom prst="rect">
            <a:avLst/>
          </a:prstGeom>
        </p:spPr>
      </p:pic>
      <p:pic>
        <p:nvPicPr>
          <p:cNvPr id="28" name="Picture 27">
            <a:extLst>
              <a:ext uri="{FF2B5EF4-FFF2-40B4-BE49-F238E27FC236}">
                <a16:creationId xmlns:a16="http://schemas.microsoft.com/office/drawing/2014/main" id="{3837A798-66D3-4562-6855-621ABE997606}"/>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3325505" y="1225937"/>
            <a:ext cx="1308100" cy="1460500"/>
          </a:xfrm>
          <a:prstGeom prst="rect">
            <a:avLst/>
          </a:prstGeom>
        </p:spPr>
      </p:pic>
      <p:pic>
        <p:nvPicPr>
          <p:cNvPr id="30" name="Picture 29">
            <a:extLst>
              <a:ext uri="{FF2B5EF4-FFF2-40B4-BE49-F238E27FC236}">
                <a16:creationId xmlns:a16="http://schemas.microsoft.com/office/drawing/2014/main" id="{A7265FC1-D5D3-62BC-E84B-E7706A26F575}"/>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8556036" y="1210966"/>
            <a:ext cx="1295400" cy="1435100"/>
          </a:xfrm>
          <a:prstGeom prst="rect">
            <a:avLst/>
          </a:prstGeom>
        </p:spPr>
      </p:pic>
      <p:pic>
        <p:nvPicPr>
          <p:cNvPr id="32" name="Picture 31">
            <a:extLst>
              <a:ext uri="{FF2B5EF4-FFF2-40B4-BE49-F238E27FC236}">
                <a16:creationId xmlns:a16="http://schemas.microsoft.com/office/drawing/2014/main" id="{0BAB08C7-18D6-C53D-806A-6FFBC5893F12}"/>
              </a:ext>
              <a:ext uri="{C183D7F6-B498-43B3-948B-1728B52AA6E4}">
                <adec:decorative xmlns:adec="http://schemas.microsoft.com/office/drawing/2017/decorative" val="1"/>
              </a:ext>
            </a:extLst>
          </p:cNvPr>
          <p:cNvPicPr>
            <a:picLocks noChangeAspect="1"/>
          </p:cNvPicPr>
          <p:nvPr/>
        </p:nvPicPr>
        <p:blipFill>
          <a:blip r:embed="rId14"/>
          <a:stretch>
            <a:fillRect/>
          </a:stretch>
        </p:blipFill>
        <p:spPr>
          <a:xfrm>
            <a:off x="9400908" y="2892279"/>
            <a:ext cx="1282700" cy="1422400"/>
          </a:xfrm>
          <a:prstGeom prst="rect">
            <a:avLst/>
          </a:prstGeom>
        </p:spPr>
      </p:pic>
      <p:pic>
        <p:nvPicPr>
          <p:cNvPr id="34" name="Picture 33">
            <a:extLst>
              <a:ext uri="{FF2B5EF4-FFF2-40B4-BE49-F238E27FC236}">
                <a16:creationId xmlns:a16="http://schemas.microsoft.com/office/drawing/2014/main" id="{A74DA601-231B-B6E9-9B16-A219FBDBF064}"/>
              </a:ext>
              <a:ext uri="{C183D7F6-B498-43B3-948B-1728B52AA6E4}">
                <adec:decorative xmlns:adec="http://schemas.microsoft.com/office/drawing/2017/decorative" val="1"/>
              </a:ext>
            </a:extLst>
          </p:cNvPr>
          <p:cNvPicPr>
            <a:picLocks noChangeAspect="1"/>
          </p:cNvPicPr>
          <p:nvPr/>
        </p:nvPicPr>
        <p:blipFill>
          <a:blip r:embed="rId15"/>
          <a:stretch>
            <a:fillRect/>
          </a:stretch>
        </p:blipFill>
        <p:spPr>
          <a:xfrm>
            <a:off x="8533425" y="4415064"/>
            <a:ext cx="1320800" cy="1473200"/>
          </a:xfrm>
          <a:prstGeom prst="rect">
            <a:avLst/>
          </a:prstGeom>
        </p:spPr>
      </p:pic>
      <p:pic>
        <p:nvPicPr>
          <p:cNvPr id="36" name="Picture 35">
            <a:extLst>
              <a:ext uri="{FF2B5EF4-FFF2-40B4-BE49-F238E27FC236}">
                <a16:creationId xmlns:a16="http://schemas.microsoft.com/office/drawing/2014/main" id="{63A13E64-4470-313D-E2B0-0641D851A295}"/>
              </a:ext>
              <a:ext uri="{C183D7F6-B498-43B3-948B-1728B52AA6E4}">
                <adec:decorative xmlns:adec="http://schemas.microsoft.com/office/drawing/2017/decorative" val="1"/>
              </a:ext>
            </a:extLst>
          </p:cNvPr>
          <p:cNvPicPr>
            <a:picLocks noChangeAspect="1"/>
          </p:cNvPicPr>
          <p:nvPr/>
        </p:nvPicPr>
        <p:blipFill>
          <a:blip r:embed="rId16"/>
          <a:stretch>
            <a:fillRect/>
          </a:stretch>
        </p:blipFill>
        <p:spPr>
          <a:xfrm>
            <a:off x="3320339" y="4525724"/>
            <a:ext cx="1320800" cy="1473200"/>
          </a:xfrm>
          <a:prstGeom prst="rect">
            <a:avLst/>
          </a:prstGeom>
        </p:spPr>
      </p:pic>
      <p:pic>
        <p:nvPicPr>
          <p:cNvPr id="38" name="Picture 37">
            <a:extLst>
              <a:ext uri="{FF2B5EF4-FFF2-40B4-BE49-F238E27FC236}">
                <a16:creationId xmlns:a16="http://schemas.microsoft.com/office/drawing/2014/main" id="{EEF967B0-9CAF-32DA-91B8-C65C23ECDBFA}"/>
              </a:ext>
              <a:ext uri="{C183D7F6-B498-43B3-948B-1728B52AA6E4}">
                <adec:decorative xmlns:adec="http://schemas.microsoft.com/office/drawing/2017/decorative" val="1"/>
              </a:ext>
            </a:extLst>
          </p:cNvPr>
          <p:cNvPicPr>
            <a:picLocks noChangeAspect="1"/>
          </p:cNvPicPr>
          <p:nvPr/>
        </p:nvPicPr>
        <p:blipFill>
          <a:blip r:embed="rId17"/>
          <a:stretch>
            <a:fillRect/>
          </a:stretch>
        </p:blipFill>
        <p:spPr>
          <a:xfrm>
            <a:off x="2533516" y="2892279"/>
            <a:ext cx="1244600" cy="1384300"/>
          </a:xfrm>
          <a:prstGeom prst="rect">
            <a:avLst/>
          </a:prstGeom>
        </p:spPr>
      </p:pic>
      <p:sp>
        <p:nvSpPr>
          <p:cNvPr id="2" name="object 17">
            <a:extLst>
              <a:ext uri="{FF2B5EF4-FFF2-40B4-BE49-F238E27FC236}">
                <a16:creationId xmlns:a16="http://schemas.microsoft.com/office/drawing/2014/main" id="{962668C8-5056-E100-B3A3-1E956C5D29FF}"/>
              </a:ext>
              <a:ext uri="{C183D7F6-B498-43B3-948B-1728B52AA6E4}">
                <adec:decorative xmlns:adec="http://schemas.microsoft.com/office/drawing/2017/decorative" val="1"/>
              </a:ext>
            </a:extLst>
          </p:cNvPr>
          <p:cNvSpPr/>
          <p:nvPr/>
        </p:nvSpPr>
        <p:spPr>
          <a:xfrm>
            <a:off x="0" y="12"/>
            <a:ext cx="12193200" cy="180000"/>
          </a:xfrm>
          <a:custGeom>
            <a:avLst/>
            <a:gdLst/>
            <a:ahLst/>
            <a:cxnLst/>
            <a:rect l="l" t="t" r="r" b="b"/>
            <a:pathLst>
              <a:path w="10692130" h="180340">
                <a:moveTo>
                  <a:pt x="10692003" y="0"/>
                </a:moveTo>
                <a:lnTo>
                  <a:pt x="0" y="0"/>
                </a:lnTo>
                <a:lnTo>
                  <a:pt x="0" y="179997"/>
                </a:lnTo>
                <a:lnTo>
                  <a:pt x="10692003" y="179997"/>
                </a:lnTo>
                <a:lnTo>
                  <a:pt x="10692003" y="0"/>
                </a:lnTo>
                <a:close/>
              </a:path>
            </a:pathLst>
          </a:custGeom>
          <a:solidFill>
            <a:srgbClr val="006EB6"/>
          </a:solidFill>
        </p:spPr>
        <p:txBody>
          <a:bodyPr wrap="square" lIns="0" tIns="0" rIns="0" bIns="0" rtlCol="0"/>
          <a:lstStyle/>
          <a:p>
            <a:endParaRPr dirty="0"/>
          </a:p>
        </p:txBody>
      </p:sp>
    </p:spTree>
    <p:extLst>
      <p:ext uri="{BB962C8B-B14F-4D97-AF65-F5344CB8AC3E}">
        <p14:creationId xmlns:p14="http://schemas.microsoft.com/office/powerpoint/2010/main" val="1125794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b="-18962"/>
            </a:stretch>
          </a:blipFill>
        </p:spPr>
        <p:txBody>
          <a:bodyPr/>
          <a:lstStyle/>
          <a:p>
            <a:endParaRPr lang="en-IE" sz="1200"/>
          </a:p>
        </p:txBody>
      </p:sp>
      <p:grpSp>
        <p:nvGrpSpPr>
          <p:cNvPr id="3" name="Group 3">
            <a:extLst>
              <a:ext uri="{C183D7F6-B498-43B3-948B-1728B52AA6E4}">
                <adec:decorative xmlns:adec="http://schemas.microsoft.com/office/drawing/2017/decorative" val="1"/>
              </a:ext>
            </a:extLst>
          </p:cNvPr>
          <p:cNvGrpSpPr/>
          <p:nvPr/>
        </p:nvGrpSpPr>
        <p:grpSpPr>
          <a:xfrm>
            <a:off x="-575385" y="-831926"/>
            <a:ext cx="14542077" cy="7746423"/>
            <a:chOff x="0" y="0"/>
            <a:chExt cx="5745018" cy="3060315"/>
          </a:xfrm>
        </p:grpSpPr>
        <p:sp>
          <p:nvSpPr>
            <p:cNvPr id="4" name="Freeform 4"/>
            <p:cNvSpPr/>
            <p:nvPr/>
          </p:nvSpPr>
          <p:spPr>
            <a:xfrm>
              <a:off x="0" y="0"/>
              <a:ext cx="5745018" cy="3060315"/>
            </a:xfrm>
            <a:custGeom>
              <a:avLst/>
              <a:gdLst/>
              <a:ahLst/>
              <a:cxnLst/>
              <a:rect l="l" t="t" r="r" b="b"/>
              <a:pathLst>
                <a:path w="5745018" h="3060315">
                  <a:moveTo>
                    <a:pt x="0" y="0"/>
                  </a:moveTo>
                  <a:lnTo>
                    <a:pt x="5745018" y="0"/>
                  </a:lnTo>
                  <a:lnTo>
                    <a:pt x="5745018" y="3060315"/>
                  </a:lnTo>
                  <a:lnTo>
                    <a:pt x="0" y="3060315"/>
                  </a:lnTo>
                  <a:close/>
                </a:path>
              </a:pathLst>
            </a:custGeom>
            <a:solidFill>
              <a:srgbClr val="012169">
                <a:alpha val="80784"/>
              </a:srgbClr>
            </a:solidFill>
          </p:spPr>
          <p:txBody>
            <a:bodyPr/>
            <a:lstStyle/>
            <a:p>
              <a:endParaRPr lang="en-IE" sz="1200"/>
            </a:p>
          </p:txBody>
        </p:sp>
        <p:sp>
          <p:nvSpPr>
            <p:cNvPr id="5" name="TextBox 5"/>
            <p:cNvSpPr txBox="1"/>
            <p:nvPr/>
          </p:nvSpPr>
          <p:spPr>
            <a:xfrm>
              <a:off x="0" y="-38100"/>
              <a:ext cx="5745018" cy="3098415"/>
            </a:xfrm>
            <a:prstGeom prst="rect">
              <a:avLst/>
            </a:prstGeom>
          </p:spPr>
          <p:txBody>
            <a:bodyPr lIns="33867" tIns="33867" rIns="33867" bIns="33867" rtlCol="0" anchor="ctr"/>
            <a:lstStyle/>
            <a:p>
              <a:pPr algn="ctr">
                <a:lnSpc>
                  <a:spcPts val="1773"/>
                </a:lnSpc>
              </a:pPr>
              <a:endParaRPr sz="1200"/>
            </a:p>
          </p:txBody>
        </p:sp>
      </p:grpSp>
      <p:sp>
        <p:nvSpPr>
          <p:cNvPr id="6" name="Freeform 6">
            <a:extLst>
              <a:ext uri="{C183D7F6-B498-43B3-948B-1728B52AA6E4}">
                <adec:decorative xmlns:adec="http://schemas.microsoft.com/office/drawing/2017/decorative" val="1"/>
              </a:ext>
            </a:extLst>
          </p:cNvPr>
          <p:cNvSpPr/>
          <p:nvPr/>
        </p:nvSpPr>
        <p:spPr>
          <a:xfrm>
            <a:off x="7661211" y="1201077"/>
            <a:ext cx="3634573" cy="5656923"/>
          </a:xfrm>
          <a:custGeom>
            <a:avLst/>
            <a:gdLst/>
            <a:ahLst/>
            <a:cxnLst/>
            <a:rect l="l" t="t" r="r" b="b"/>
            <a:pathLst>
              <a:path w="5451860" h="8485385">
                <a:moveTo>
                  <a:pt x="0" y="0"/>
                </a:moveTo>
                <a:lnTo>
                  <a:pt x="5451860" y="0"/>
                </a:lnTo>
                <a:lnTo>
                  <a:pt x="5451860" y="8485385"/>
                </a:lnTo>
                <a:lnTo>
                  <a:pt x="0" y="8485385"/>
                </a:lnTo>
                <a:lnTo>
                  <a:pt x="0" y="0"/>
                </a:lnTo>
                <a:close/>
              </a:path>
            </a:pathLst>
          </a:custGeom>
          <a:blipFill>
            <a:blip r:embed="rId4"/>
            <a:stretch>
              <a:fillRect/>
            </a:stretch>
          </a:blipFill>
        </p:spPr>
        <p:txBody>
          <a:bodyPr/>
          <a:lstStyle/>
          <a:p>
            <a:endParaRPr lang="en-IE" sz="1200"/>
          </a:p>
        </p:txBody>
      </p:sp>
      <p:sp>
        <p:nvSpPr>
          <p:cNvPr id="7" name="Freeform 7" descr="QR code to login page for MyCareer https://www.tcd.ie/careers/mycareer-sign-in/"/>
          <p:cNvSpPr/>
          <p:nvPr/>
        </p:nvSpPr>
        <p:spPr>
          <a:xfrm>
            <a:off x="11488388" y="2478466"/>
            <a:ext cx="1792432" cy="1792432"/>
          </a:xfrm>
          <a:custGeom>
            <a:avLst/>
            <a:gdLst/>
            <a:ahLst/>
            <a:cxnLst/>
            <a:rect l="l" t="t" r="r" b="b"/>
            <a:pathLst>
              <a:path w="2688648" h="2688648">
                <a:moveTo>
                  <a:pt x="0" y="0"/>
                </a:moveTo>
                <a:lnTo>
                  <a:pt x="2688648" y="0"/>
                </a:lnTo>
                <a:lnTo>
                  <a:pt x="2688648" y="2688648"/>
                </a:lnTo>
                <a:lnTo>
                  <a:pt x="0" y="268864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IE" sz="1200"/>
          </a:p>
        </p:txBody>
      </p:sp>
      <p:sp>
        <p:nvSpPr>
          <p:cNvPr id="8" name="TextBox 8"/>
          <p:cNvSpPr txBox="1">
            <a:spLocks noGrp="1"/>
          </p:cNvSpPr>
          <p:nvPr>
            <p:ph type="title" idx="4294967295"/>
          </p:nvPr>
        </p:nvSpPr>
        <p:spPr>
          <a:xfrm>
            <a:off x="-1" y="554022"/>
            <a:ext cx="8923913" cy="18397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ts val="7513"/>
              </a:lnSpc>
              <a:spcBef>
                <a:spcPts val="0"/>
              </a:spcBef>
              <a:defRPr/>
            </a:pPr>
            <a:r>
              <a:rPr lang="en-US" sz="5400" dirty="0">
                <a:solidFill>
                  <a:schemeClr val="bg2"/>
                </a:solidFill>
                <a:latin typeface="Source Sans Pro 1"/>
                <a:ea typeface="Source Sans Pro 1"/>
                <a:cs typeface="Source Sans Pro 1"/>
                <a:sym typeface="Source Sans Pro 1"/>
                <a:hlinkClick r:id="rId6">
                  <a:extLst>
                    <a:ext uri="{A12FA001-AC4F-418D-AE19-62706E023703}">
                      <ahyp:hlinkClr xmlns:ahyp="http://schemas.microsoft.com/office/drawing/2018/hyperlinkcolor" val="tx"/>
                    </a:ext>
                  </a:extLst>
                </a:hlinkClick>
              </a:rPr>
              <a:t>http://mycareerconnect.tcd.ie</a:t>
            </a:r>
            <a:br>
              <a:rPr lang="en-US" sz="5400" dirty="0">
                <a:solidFill>
                  <a:schemeClr val="bg2"/>
                </a:solidFill>
                <a:latin typeface="Source Sans Pro 1"/>
                <a:ea typeface="Source Sans Pro 1"/>
                <a:cs typeface="Source Sans Pro 1"/>
                <a:sym typeface="Source Sans Pro 1"/>
              </a:rPr>
            </a:br>
            <a:endParaRPr kumimoji="0" lang="en-US" sz="5366" b="0" i="0" u="none" strike="noStrike" kern="1200" cap="none" spc="0" normalizeH="0" baseline="0" noProof="0" dirty="0">
              <a:ln>
                <a:noFill/>
              </a:ln>
              <a:solidFill>
                <a:srgbClr val="FFFFFF"/>
              </a:solidFill>
              <a:effectLst/>
              <a:uLnTx/>
              <a:uFillTx/>
              <a:latin typeface="Source Sans Pro 2"/>
              <a:ea typeface="Source Sans Pro 2"/>
              <a:cs typeface="Source Sans Pro 2"/>
              <a:sym typeface="Source Sans Pro 2"/>
            </a:endParaRPr>
          </a:p>
        </p:txBody>
      </p:sp>
      <p:grpSp>
        <p:nvGrpSpPr>
          <p:cNvPr id="9" name="Group 9">
            <a:extLst>
              <a:ext uri="{C183D7F6-B498-43B3-948B-1728B52AA6E4}">
                <adec:decorative xmlns:adec="http://schemas.microsoft.com/office/drawing/2017/decorative" val="1"/>
              </a:ext>
            </a:extLst>
          </p:cNvPr>
          <p:cNvGrpSpPr/>
          <p:nvPr/>
        </p:nvGrpSpPr>
        <p:grpSpPr>
          <a:xfrm>
            <a:off x="1" y="1889111"/>
            <a:ext cx="5940607" cy="1223976"/>
            <a:chOff x="0" y="0"/>
            <a:chExt cx="1356011" cy="279386"/>
          </a:xfrm>
        </p:grpSpPr>
        <p:sp>
          <p:nvSpPr>
            <p:cNvPr id="10" name="Freeform 10"/>
            <p:cNvSpPr/>
            <p:nvPr/>
          </p:nvSpPr>
          <p:spPr>
            <a:xfrm>
              <a:off x="0" y="0"/>
              <a:ext cx="1356011" cy="279386"/>
            </a:xfrm>
            <a:custGeom>
              <a:avLst/>
              <a:gdLst/>
              <a:ahLst/>
              <a:cxnLst/>
              <a:rect l="l" t="t" r="r" b="b"/>
              <a:pathLst>
                <a:path w="1356011" h="279386">
                  <a:moveTo>
                    <a:pt x="1152811" y="0"/>
                  </a:moveTo>
                  <a:lnTo>
                    <a:pt x="0" y="0"/>
                  </a:lnTo>
                  <a:lnTo>
                    <a:pt x="0" y="279386"/>
                  </a:lnTo>
                  <a:lnTo>
                    <a:pt x="1152811" y="279386"/>
                  </a:lnTo>
                  <a:lnTo>
                    <a:pt x="1356011" y="139693"/>
                  </a:lnTo>
                  <a:lnTo>
                    <a:pt x="1152811" y="0"/>
                  </a:lnTo>
                  <a:close/>
                </a:path>
              </a:pathLst>
            </a:custGeom>
            <a:solidFill>
              <a:srgbClr val="FF671F">
                <a:alpha val="76863"/>
              </a:srgbClr>
            </a:solidFill>
          </p:spPr>
          <p:txBody>
            <a:bodyPr/>
            <a:lstStyle/>
            <a:p>
              <a:endParaRPr lang="en-IE" sz="1200"/>
            </a:p>
          </p:txBody>
        </p:sp>
        <p:sp>
          <p:nvSpPr>
            <p:cNvPr id="11" name="TextBox 11"/>
            <p:cNvSpPr txBox="1"/>
            <p:nvPr/>
          </p:nvSpPr>
          <p:spPr>
            <a:xfrm>
              <a:off x="0" y="-38100"/>
              <a:ext cx="1241711" cy="317486"/>
            </a:xfrm>
            <a:prstGeom prst="rect">
              <a:avLst/>
            </a:prstGeom>
          </p:spPr>
          <p:txBody>
            <a:bodyPr lIns="22811" tIns="22811" rIns="22811" bIns="22811" rtlCol="0" anchor="ctr"/>
            <a:lstStyle/>
            <a:p>
              <a:pPr algn="ctr">
                <a:lnSpc>
                  <a:spcPts val="1773"/>
                </a:lnSpc>
              </a:pPr>
              <a:endParaRPr sz="1200"/>
            </a:p>
          </p:txBody>
        </p:sp>
      </p:grpSp>
      <p:sp>
        <p:nvSpPr>
          <p:cNvPr id="12" name="TextBox 12"/>
          <p:cNvSpPr txBox="1"/>
          <p:nvPr/>
        </p:nvSpPr>
        <p:spPr>
          <a:xfrm>
            <a:off x="1" y="1927212"/>
            <a:ext cx="5174827" cy="1077218"/>
          </a:xfrm>
          <a:prstGeom prst="rect">
            <a:avLst/>
          </a:prstGeom>
        </p:spPr>
        <p:txBody>
          <a:bodyPr lIns="0" tIns="0" rIns="0" bIns="0" rtlCol="0" anchor="t">
            <a:spAutoFit/>
          </a:bodyPr>
          <a:lstStyle/>
          <a:p>
            <a:pPr algn="ctr">
              <a:lnSpc>
                <a:spcPts val="2758"/>
              </a:lnSpc>
            </a:pPr>
            <a:r>
              <a:rPr lang="en-US" sz="2678" dirty="0">
                <a:solidFill>
                  <a:srgbClr val="FFFFFF"/>
                </a:solidFill>
                <a:latin typeface="Source Sans Pro 2"/>
                <a:ea typeface="Source Sans Pro 2"/>
                <a:cs typeface="Source Sans Pro 2"/>
                <a:sym typeface="Source Sans Pro 2"/>
              </a:rPr>
              <a:t>Book Appointments &amp; Events:</a:t>
            </a:r>
          </a:p>
          <a:p>
            <a:pPr algn="ctr">
              <a:lnSpc>
                <a:spcPts val="2758"/>
              </a:lnSpc>
            </a:pPr>
            <a:r>
              <a:rPr lang="en-US" sz="2678" dirty="0">
                <a:solidFill>
                  <a:srgbClr val="FFFFFF"/>
                </a:solidFill>
                <a:latin typeface="Source Sans Pro 2"/>
                <a:ea typeface="Source Sans Pro 2"/>
                <a:cs typeface="Source Sans Pro 2"/>
                <a:sym typeface="Source Sans Pro 2"/>
              </a:rPr>
              <a:t>1-1 Guidance, CV Clinics, Interview Practice etc. </a:t>
            </a:r>
          </a:p>
        </p:txBody>
      </p:sp>
      <p:grpSp>
        <p:nvGrpSpPr>
          <p:cNvPr id="14" name="Group 14">
            <a:extLst>
              <a:ext uri="{C183D7F6-B498-43B3-948B-1728B52AA6E4}">
                <adec:decorative xmlns:adec="http://schemas.microsoft.com/office/drawing/2017/decorative" val="1"/>
              </a:ext>
            </a:extLst>
          </p:cNvPr>
          <p:cNvGrpSpPr/>
          <p:nvPr/>
        </p:nvGrpSpPr>
        <p:grpSpPr>
          <a:xfrm>
            <a:off x="1" y="3644670"/>
            <a:ext cx="6198668" cy="1223976"/>
            <a:chOff x="0" y="0"/>
            <a:chExt cx="1356011" cy="279386"/>
          </a:xfrm>
        </p:grpSpPr>
        <p:sp>
          <p:nvSpPr>
            <p:cNvPr id="15" name="Freeform 15"/>
            <p:cNvSpPr/>
            <p:nvPr/>
          </p:nvSpPr>
          <p:spPr>
            <a:xfrm>
              <a:off x="0" y="0"/>
              <a:ext cx="1356011" cy="279386"/>
            </a:xfrm>
            <a:custGeom>
              <a:avLst/>
              <a:gdLst/>
              <a:ahLst/>
              <a:cxnLst/>
              <a:rect l="l" t="t" r="r" b="b"/>
              <a:pathLst>
                <a:path w="1356011" h="279386">
                  <a:moveTo>
                    <a:pt x="1152811" y="0"/>
                  </a:moveTo>
                  <a:lnTo>
                    <a:pt x="0" y="0"/>
                  </a:lnTo>
                  <a:lnTo>
                    <a:pt x="0" y="279386"/>
                  </a:lnTo>
                  <a:lnTo>
                    <a:pt x="1152811" y="279386"/>
                  </a:lnTo>
                  <a:lnTo>
                    <a:pt x="1356011" y="139693"/>
                  </a:lnTo>
                  <a:lnTo>
                    <a:pt x="1152811" y="0"/>
                  </a:lnTo>
                  <a:close/>
                </a:path>
              </a:pathLst>
            </a:custGeom>
            <a:solidFill>
              <a:srgbClr val="FF671F">
                <a:alpha val="76863"/>
              </a:srgbClr>
            </a:solidFill>
          </p:spPr>
          <p:txBody>
            <a:bodyPr/>
            <a:lstStyle/>
            <a:p>
              <a:endParaRPr lang="en-IE" sz="1200" dirty="0"/>
            </a:p>
          </p:txBody>
        </p:sp>
        <p:sp>
          <p:nvSpPr>
            <p:cNvPr id="16" name="TextBox 16"/>
            <p:cNvSpPr txBox="1"/>
            <p:nvPr/>
          </p:nvSpPr>
          <p:spPr>
            <a:xfrm>
              <a:off x="0" y="-38100"/>
              <a:ext cx="1241711" cy="317486"/>
            </a:xfrm>
            <a:prstGeom prst="rect">
              <a:avLst/>
            </a:prstGeom>
          </p:spPr>
          <p:txBody>
            <a:bodyPr lIns="22811" tIns="22811" rIns="22811" bIns="22811" rtlCol="0" anchor="ctr"/>
            <a:lstStyle/>
            <a:p>
              <a:pPr algn="ctr">
                <a:lnSpc>
                  <a:spcPts val="1773"/>
                </a:lnSpc>
              </a:pPr>
              <a:endParaRPr sz="1200"/>
            </a:p>
          </p:txBody>
        </p:sp>
      </p:grpSp>
      <p:sp>
        <p:nvSpPr>
          <p:cNvPr id="17" name="TextBox 17"/>
          <p:cNvSpPr txBox="1"/>
          <p:nvPr/>
        </p:nvSpPr>
        <p:spPr>
          <a:xfrm>
            <a:off x="260416" y="4066169"/>
            <a:ext cx="4430092" cy="769441"/>
          </a:xfrm>
          <a:prstGeom prst="rect">
            <a:avLst/>
          </a:prstGeom>
        </p:spPr>
        <p:txBody>
          <a:bodyPr lIns="0" tIns="0" rIns="0" bIns="0" rtlCol="0" anchor="t">
            <a:spAutoFit/>
          </a:bodyPr>
          <a:lstStyle/>
          <a:p>
            <a:pPr algn="ctr">
              <a:lnSpc>
                <a:spcPts val="2037"/>
              </a:lnSpc>
            </a:pPr>
            <a:r>
              <a:rPr lang="en-US" sz="1977" dirty="0">
                <a:solidFill>
                  <a:srgbClr val="FFFFFF"/>
                </a:solidFill>
                <a:latin typeface="Source Sans Pro 1"/>
                <a:ea typeface="Source Sans Pro 1"/>
                <a:cs typeface="Source Sans Pro 1"/>
                <a:sym typeface="Source Sans Pro 1"/>
              </a:rPr>
              <a:t>Search and apply for vacancies, research employers and find</a:t>
            </a:r>
          </a:p>
          <a:p>
            <a:pPr algn="ctr">
              <a:lnSpc>
                <a:spcPts val="2037"/>
              </a:lnSpc>
            </a:pPr>
            <a:r>
              <a:rPr lang="en-US" sz="1977" dirty="0">
                <a:solidFill>
                  <a:srgbClr val="FFFFFF"/>
                </a:solidFill>
                <a:latin typeface="Source Sans Pro 1"/>
                <a:ea typeface="Source Sans Pro 1"/>
                <a:cs typeface="Source Sans Pro 1"/>
                <a:sym typeface="Source Sans Pro 1"/>
              </a:rPr>
              <a:t>postgraduate courses and funding</a:t>
            </a:r>
          </a:p>
        </p:txBody>
      </p:sp>
      <p:sp>
        <p:nvSpPr>
          <p:cNvPr id="18" name="TextBox 18"/>
          <p:cNvSpPr txBox="1"/>
          <p:nvPr/>
        </p:nvSpPr>
        <p:spPr>
          <a:xfrm>
            <a:off x="857163" y="3660997"/>
            <a:ext cx="3236596" cy="359073"/>
          </a:xfrm>
          <a:prstGeom prst="rect">
            <a:avLst/>
          </a:prstGeom>
        </p:spPr>
        <p:txBody>
          <a:bodyPr lIns="0" tIns="0" rIns="0" bIns="0" rtlCol="0" anchor="t">
            <a:spAutoFit/>
          </a:bodyPr>
          <a:lstStyle/>
          <a:p>
            <a:pPr algn="ctr">
              <a:lnSpc>
                <a:spcPts val="2758"/>
              </a:lnSpc>
            </a:pPr>
            <a:r>
              <a:rPr lang="en-US" sz="2678">
                <a:solidFill>
                  <a:srgbClr val="FFFFFF"/>
                </a:solidFill>
                <a:latin typeface="Source Sans Pro 2"/>
                <a:ea typeface="Source Sans Pro 2"/>
                <a:cs typeface="Source Sans Pro 2"/>
                <a:sym typeface="Source Sans Pro 2"/>
              </a:rPr>
              <a:t>Find Opportunities:</a:t>
            </a:r>
          </a:p>
        </p:txBody>
      </p:sp>
      <p:grpSp>
        <p:nvGrpSpPr>
          <p:cNvPr id="19" name="Group 19">
            <a:extLst>
              <a:ext uri="{C183D7F6-B498-43B3-948B-1728B52AA6E4}">
                <adec:decorative xmlns:adec="http://schemas.microsoft.com/office/drawing/2017/decorative" val="1"/>
              </a:ext>
            </a:extLst>
          </p:cNvPr>
          <p:cNvGrpSpPr/>
          <p:nvPr/>
        </p:nvGrpSpPr>
        <p:grpSpPr>
          <a:xfrm>
            <a:off x="119479" y="5436826"/>
            <a:ext cx="5940607" cy="1223976"/>
            <a:chOff x="0" y="0"/>
            <a:chExt cx="1356011" cy="279386"/>
          </a:xfrm>
        </p:grpSpPr>
        <p:sp>
          <p:nvSpPr>
            <p:cNvPr id="20" name="Freeform 20"/>
            <p:cNvSpPr/>
            <p:nvPr/>
          </p:nvSpPr>
          <p:spPr>
            <a:xfrm>
              <a:off x="0" y="0"/>
              <a:ext cx="1356011" cy="279386"/>
            </a:xfrm>
            <a:custGeom>
              <a:avLst/>
              <a:gdLst/>
              <a:ahLst/>
              <a:cxnLst/>
              <a:rect l="l" t="t" r="r" b="b"/>
              <a:pathLst>
                <a:path w="1356011" h="279386">
                  <a:moveTo>
                    <a:pt x="1152811" y="0"/>
                  </a:moveTo>
                  <a:lnTo>
                    <a:pt x="0" y="0"/>
                  </a:lnTo>
                  <a:lnTo>
                    <a:pt x="0" y="279386"/>
                  </a:lnTo>
                  <a:lnTo>
                    <a:pt x="1152811" y="279386"/>
                  </a:lnTo>
                  <a:lnTo>
                    <a:pt x="1356011" y="139693"/>
                  </a:lnTo>
                  <a:lnTo>
                    <a:pt x="1152811" y="0"/>
                  </a:lnTo>
                  <a:close/>
                </a:path>
              </a:pathLst>
            </a:custGeom>
            <a:solidFill>
              <a:srgbClr val="FF671F">
                <a:alpha val="76863"/>
              </a:srgbClr>
            </a:solidFill>
          </p:spPr>
          <p:txBody>
            <a:bodyPr/>
            <a:lstStyle/>
            <a:p>
              <a:endParaRPr lang="en-IE" sz="1200"/>
            </a:p>
          </p:txBody>
        </p:sp>
        <p:sp>
          <p:nvSpPr>
            <p:cNvPr id="21" name="TextBox 21"/>
            <p:cNvSpPr txBox="1"/>
            <p:nvPr/>
          </p:nvSpPr>
          <p:spPr>
            <a:xfrm>
              <a:off x="0" y="-38100"/>
              <a:ext cx="1241711" cy="317486"/>
            </a:xfrm>
            <a:prstGeom prst="rect">
              <a:avLst/>
            </a:prstGeom>
          </p:spPr>
          <p:txBody>
            <a:bodyPr lIns="22811" tIns="22811" rIns="22811" bIns="22811" rtlCol="0" anchor="ctr"/>
            <a:lstStyle/>
            <a:p>
              <a:pPr algn="ctr">
                <a:lnSpc>
                  <a:spcPts val="1773"/>
                </a:lnSpc>
              </a:pPr>
              <a:endParaRPr sz="1200"/>
            </a:p>
          </p:txBody>
        </p:sp>
      </p:grpSp>
      <p:sp>
        <p:nvSpPr>
          <p:cNvPr id="22" name="TextBox 22"/>
          <p:cNvSpPr txBox="1"/>
          <p:nvPr/>
        </p:nvSpPr>
        <p:spPr>
          <a:xfrm>
            <a:off x="398735" y="5809216"/>
            <a:ext cx="4291773" cy="769441"/>
          </a:xfrm>
          <a:prstGeom prst="rect">
            <a:avLst/>
          </a:prstGeom>
        </p:spPr>
        <p:txBody>
          <a:bodyPr lIns="0" tIns="0" rIns="0" bIns="0" rtlCol="0" anchor="t">
            <a:spAutoFit/>
          </a:bodyPr>
          <a:lstStyle/>
          <a:p>
            <a:pPr algn="ctr">
              <a:lnSpc>
                <a:spcPts val="2037"/>
              </a:lnSpc>
            </a:pPr>
            <a:r>
              <a:rPr lang="en-US" sz="1977">
                <a:solidFill>
                  <a:srgbClr val="FFFFFF"/>
                </a:solidFill>
                <a:latin typeface="Source Sans Pro 1"/>
                <a:ea typeface="Source Sans Pro 1"/>
                <a:cs typeface="Source Sans Pro 1"/>
                <a:sym typeface="Source Sans Pro 1"/>
              </a:rPr>
              <a:t>Ask questions 1-on-1 with </a:t>
            </a:r>
          </a:p>
          <a:p>
            <a:pPr algn="ctr">
              <a:lnSpc>
                <a:spcPts val="2037"/>
              </a:lnSpc>
            </a:pPr>
            <a:r>
              <a:rPr lang="en-US" sz="1977">
                <a:solidFill>
                  <a:srgbClr val="FFFFFF"/>
                </a:solidFill>
                <a:latin typeface="Source Sans Pro 1"/>
                <a:ea typeface="Source Sans Pro 1"/>
                <a:cs typeface="Source Sans Pro 1"/>
                <a:sym typeface="Source Sans Pro 1"/>
              </a:rPr>
              <a:t>your Career Consultants without</a:t>
            </a:r>
          </a:p>
          <a:p>
            <a:pPr algn="ctr">
              <a:lnSpc>
                <a:spcPts val="2037"/>
              </a:lnSpc>
            </a:pPr>
            <a:r>
              <a:rPr lang="en-US" sz="1977">
                <a:solidFill>
                  <a:srgbClr val="FFFFFF"/>
                </a:solidFill>
                <a:latin typeface="Source Sans Pro 1"/>
                <a:ea typeface="Source Sans Pro 1"/>
                <a:cs typeface="Source Sans Pro 1"/>
                <a:sym typeface="Source Sans Pro 1"/>
              </a:rPr>
              <a:t> needing to book appointments</a:t>
            </a:r>
          </a:p>
        </p:txBody>
      </p:sp>
      <p:sp>
        <p:nvSpPr>
          <p:cNvPr id="23" name="TextBox 23"/>
          <p:cNvSpPr txBox="1"/>
          <p:nvPr/>
        </p:nvSpPr>
        <p:spPr>
          <a:xfrm>
            <a:off x="1224740" y="5414746"/>
            <a:ext cx="2501445" cy="359073"/>
          </a:xfrm>
          <a:prstGeom prst="rect">
            <a:avLst/>
          </a:prstGeom>
        </p:spPr>
        <p:txBody>
          <a:bodyPr lIns="0" tIns="0" rIns="0" bIns="0" rtlCol="0" anchor="t">
            <a:spAutoFit/>
          </a:bodyPr>
          <a:lstStyle/>
          <a:p>
            <a:pPr algn="ctr">
              <a:lnSpc>
                <a:spcPts val="2758"/>
              </a:lnSpc>
            </a:pPr>
            <a:r>
              <a:rPr lang="en-US" sz="2678">
                <a:solidFill>
                  <a:srgbClr val="FFFFFF"/>
                </a:solidFill>
                <a:latin typeface="Source Sans Pro 2"/>
                <a:ea typeface="Source Sans Pro 2"/>
                <a:cs typeface="Source Sans Pro 2"/>
                <a:sym typeface="Source Sans Pro 2"/>
              </a:rPr>
              <a:t>Ask a Query:</a:t>
            </a:r>
          </a:p>
        </p:txBody>
      </p:sp>
      <p:sp>
        <p:nvSpPr>
          <p:cNvPr id="24" name="Freeform 24" descr="Trinity College Dublin logo">
            <a:extLst>
              <a:ext uri="{C183D7F6-B498-43B3-948B-1728B52AA6E4}">
                <adec:decorative xmlns:adec="http://schemas.microsoft.com/office/drawing/2017/decorative" val="0"/>
              </a:ext>
            </a:extLst>
          </p:cNvPr>
          <p:cNvSpPr/>
          <p:nvPr/>
        </p:nvSpPr>
        <p:spPr>
          <a:xfrm>
            <a:off x="9843095" y="-156506"/>
            <a:ext cx="4123597" cy="1421055"/>
          </a:xfrm>
          <a:custGeom>
            <a:avLst/>
            <a:gdLst/>
            <a:ahLst/>
            <a:cxnLst/>
            <a:rect l="l" t="t" r="r" b="b"/>
            <a:pathLst>
              <a:path w="6185396" h="2131583">
                <a:moveTo>
                  <a:pt x="0" y="0"/>
                </a:moveTo>
                <a:lnTo>
                  <a:pt x="6185396" y="0"/>
                </a:lnTo>
                <a:lnTo>
                  <a:pt x="6185396" y="2131583"/>
                </a:lnTo>
                <a:lnTo>
                  <a:pt x="0" y="2131583"/>
                </a:lnTo>
                <a:lnTo>
                  <a:pt x="0" y="0"/>
                </a:lnTo>
                <a:close/>
              </a:path>
            </a:pathLst>
          </a:custGeom>
          <a:blipFill>
            <a:blip r:embed="rId7"/>
            <a:stretch>
              <a:fillRect/>
            </a:stretch>
          </a:blipFill>
        </p:spPr>
        <p:txBody>
          <a:bodyPr/>
          <a:lstStyle/>
          <a:p>
            <a:endParaRPr lang="en-IE" sz="1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n image of the campanile and two blue squares and two white squares overlaid with text">
            <a:extLst>
              <a:ext uri="{FF2B5EF4-FFF2-40B4-BE49-F238E27FC236}">
                <a16:creationId xmlns:a16="http://schemas.microsoft.com/office/drawing/2014/main" id="{79999FEE-0413-4C60-9AF2-36D23E152FEF}"/>
              </a:ext>
            </a:extLst>
          </p:cNvPr>
          <p:cNvPicPr>
            <a:picLocks noChangeAspect="1"/>
          </p:cNvPicPr>
          <p:nvPr/>
        </p:nvPicPr>
        <p:blipFill rotWithShape="1">
          <a:blip r:embed="rId3"/>
          <a:srcRect b="19"/>
          <a:stretch/>
        </p:blipFill>
        <p:spPr>
          <a:xfrm>
            <a:off x="-31964" y="-1575"/>
            <a:ext cx="12191980" cy="6856718"/>
          </a:xfrm>
          <a:prstGeom prst="rect">
            <a:avLst/>
          </a:prstGeom>
        </p:spPr>
      </p:pic>
      <p:sp>
        <p:nvSpPr>
          <p:cNvPr id="4" name="TextBox 3">
            <a:extLst>
              <a:ext uri="{FF2B5EF4-FFF2-40B4-BE49-F238E27FC236}">
                <a16:creationId xmlns:a16="http://schemas.microsoft.com/office/drawing/2014/main" id="{00AEF2E2-7699-459E-8A55-43FCBDE6EFEC}"/>
              </a:ext>
            </a:extLst>
          </p:cNvPr>
          <p:cNvSpPr txBox="1"/>
          <p:nvPr/>
        </p:nvSpPr>
        <p:spPr>
          <a:xfrm>
            <a:off x="2985916" y="243512"/>
            <a:ext cx="3820524" cy="461665"/>
          </a:xfrm>
          <a:prstGeom prst="rect">
            <a:avLst/>
          </a:prstGeom>
          <a:noFill/>
        </p:spPr>
        <p:txBody>
          <a:bodyPr wrap="square" rtlCol="0">
            <a:spAutoFit/>
          </a:bodyPr>
          <a:lstStyle/>
          <a:p>
            <a:r>
              <a:rPr lang="en-IE" sz="2400" b="1"/>
              <a:t>Careers Supports for You </a:t>
            </a:r>
          </a:p>
        </p:txBody>
      </p:sp>
      <p:sp>
        <p:nvSpPr>
          <p:cNvPr id="8" name="TextBox 7">
            <a:extLst>
              <a:ext uri="{FF2B5EF4-FFF2-40B4-BE49-F238E27FC236}">
                <a16:creationId xmlns:a16="http://schemas.microsoft.com/office/drawing/2014/main" id="{882997E2-634F-4879-AC1C-AB1599B6CB3A}"/>
              </a:ext>
            </a:extLst>
          </p:cNvPr>
          <p:cNvSpPr txBox="1"/>
          <p:nvPr/>
        </p:nvSpPr>
        <p:spPr>
          <a:xfrm>
            <a:off x="2959361" y="908467"/>
            <a:ext cx="4148648" cy="2739211"/>
          </a:xfrm>
          <a:prstGeom prst="rect">
            <a:avLst/>
          </a:prstGeom>
          <a:noFill/>
        </p:spPr>
        <p:txBody>
          <a:bodyPr wrap="square" rtlCol="0">
            <a:spAutoFit/>
          </a:bodyPr>
          <a:lstStyle/>
          <a:p>
            <a:pPr marL="285750" indent="-285750">
              <a:buFont typeface="Arial" panose="020B0604020202020204" pitchFamily="34" charset="0"/>
              <a:buChar char="•"/>
            </a:pPr>
            <a:r>
              <a:rPr lang="en-IE" sz="2000" dirty="0"/>
              <a:t>1-1 Career Guidance for all</a:t>
            </a:r>
          </a:p>
          <a:p>
            <a:pPr marL="285750" indent="-285750">
              <a:buFont typeface="Arial" panose="020B0604020202020204" pitchFamily="34" charset="0"/>
              <a:buChar char="•"/>
            </a:pPr>
            <a:r>
              <a:rPr lang="en-IE" sz="2000" dirty="0"/>
              <a:t>CV &amp; LinkedIn Review Clinics </a:t>
            </a:r>
          </a:p>
          <a:p>
            <a:pPr marL="285750" indent="-285750">
              <a:buFont typeface="Arial" panose="020B0604020202020204" pitchFamily="34" charset="0"/>
              <a:buChar char="•"/>
            </a:pPr>
            <a:r>
              <a:rPr lang="en-IE" sz="2000" dirty="0"/>
              <a:t>Practice Interviews</a:t>
            </a:r>
          </a:p>
          <a:p>
            <a:pPr marL="285750" indent="-285750">
              <a:buFont typeface="Arial" panose="020B0604020202020204" pitchFamily="34" charset="0"/>
              <a:buChar char="•"/>
            </a:pPr>
            <a:r>
              <a:rPr lang="en-IE" sz="2000"/>
              <a:t>Career </a:t>
            </a:r>
            <a:r>
              <a:rPr lang="en-IE" sz="2000" dirty="0"/>
              <a:t>Fairs</a:t>
            </a:r>
          </a:p>
          <a:p>
            <a:pPr marL="285750" indent="-285750">
              <a:buFont typeface="Arial" panose="020B0604020202020204" pitchFamily="34" charset="0"/>
              <a:buChar char="•"/>
            </a:pPr>
            <a:r>
              <a:rPr lang="en-IE" sz="2000" dirty="0"/>
              <a:t>Employer Events &amp; Opportunities</a:t>
            </a:r>
          </a:p>
          <a:p>
            <a:pPr marL="285750" indent="-285750">
              <a:buFont typeface="Arial" panose="020B0604020202020204" pitchFamily="34" charset="0"/>
              <a:buChar char="•"/>
            </a:pPr>
            <a:r>
              <a:rPr lang="en-IE" sz="2000" dirty="0"/>
              <a:t>Psychometric Tools</a:t>
            </a:r>
          </a:p>
          <a:p>
            <a:pPr marL="285750" indent="-285750">
              <a:buFont typeface="Arial" panose="020B0604020202020204" pitchFamily="34" charset="0"/>
              <a:buChar char="•"/>
            </a:pPr>
            <a:r>
              <a:rPr lang="en-IE" sz="2000" dirty="0"/>
              <a:t>Meet us in person or online</a:t>
            </a:r>
          </a:p>
          <a:p>
            <a:endParaRPr lang="en-IE" sz="1600" dirty="0"/>
          </a:p>
          <a:p>
            <a:endParaRPr lang="en-IE" sz="1600" dirty="0"/>
          </a:p>
        </p:txBody>
      </p:sp>
      <p:sp>
        <p:nvSpPr>
          <p:cNvPr id="7" name="TextBox 6">
            <a:extLst>
              <a:ext uri="{FF2B5EF4-FFF2-40B4-BE49-F238E27FC236}">
                <a16:creationId xmlns:a16="http://schemas.microsoft.com/office/drawing/2014/main" id="{A4F4C59B-915C-4DC3-A049-964BD67C884D}"/>
              </a:ext>
            </a:extLst>
          </p:cNvPr>
          <p:cNvSpPr txBox="1"/>
          <p:nvPr/>
        </p:nvSpPr>
        <p:spPr>
          <a:xfrm>
            <a:off x="2959361" y="3634102"/>
            <a:ext cx="1899138" cy="461665"/>
          </a:xfrm>
          <a:prstGeom prst="rect">
            <a:avLst/>
          </a:prstGeom>
          <a:noFill/>
        </p:spPr>
        <p:txBody>
          <a:bodyPr wrap="square" rtlCol="0">
            <a:spAutoFit/>
          </a:bodyPr>
          <a:lstStyle/>
          <a:p>
            <a:r>
              <a:rPr lang="en-IE" sz="2400" b="1" dirty="0">
                <a:solidFill>
                  <a:schemeClr val="bg1"/>
                </a:solidFill>
              </a:rPr>
              <a:t>Mentoring</a:t>
            </a:r>
          </a:p>
        </p:txBody>
      </p:sp>
      <p:sp>
        <p:nvSpPr>
          <p:cNvPr id="11" name="TextBox 10">
            <a:extLst>
              <a:ext uri="{FF2B5EF4-FFF2-40B4-BE49-F238E27FC236}">
                <a16:creationId xmlns:a16="http://schemas.microsoft.com/office/drawing/2014/main" id="{018BFFAB-E4DC-4302-9605-2194DABB3E8F}"/>
              </a:ext>
            </a:extLst>
          </p:cNvPr>
          <p:cNvSpPr txBox="1"/>
          <p:nvPr/>
        </p:nvSpPr>
        <p:spPr>
          <a:xfrm>
            <a:off x="2985916" y="4318159"/>
            <a:ext cx="3650015" cy="1323439"/>
          </a:xfrm>
          <a:prstGeom prst="rect">
            <a:avLst/>
          </a:prstGeom>
          <a:noFill/>
        </p:spPr>
        <p:txBody>
          <a:bodyPr wrap="square" rtlCol="0">
            <a:spAutoFit/>
          </a:bodyPr>
          <a:lstStyle/>
          <a:p>
            <a:pPr marL="342900" indent="-342900">
              <a:buFont typeface="Arial" panose="020B0604020202020204" pitchFamily="34" charset="0"/>
              <a:buChar char="•"/>
            </a:pPr>
            <a:r>
              <a:rPr lang="en-IE" sz="2000" dirty="0">
                <a:solidFill>
                  <a:schemeClr val="bg1"/>
                </a:solidFill>
              </a:rPr>
              <a:t>Opportunities to connect with Trinity’s Global Alumni, explore careers and get advice</a:t>
            </a:r>
          </a:p>
        </p:txBody>
      </p:sp>
      <p:sp>
        <p:nvSpPr>
          <p:cNvPr id="9" name="TextBox 8">
            <a:extLst>
              <a:ext uri="{FF2B5EF4-FFF2-40B4-BE49-F238E27FC236}">
                <a16:creationId xmlns:a16="http://schemas.microsoft.com/office/drawing/2014/main" id="{11D39AAC-D606-48D9-AE78-ED01AC8DBFF3}"/>
              </a:ext>
            </a:extLst>
          </p:cNvPr>
          <p:cNvSpPr txBox="1"/>
          <p:nvPr/>
        </p:nvSpPr>
        <p:spPr>
          <a:xfrm>
            <a:off x="7314707" y="243512"/>
            <a:ext cx="4586267" cy="461665"/>
          </a:xfrm>
          <a:prstGeom prst="rect">
            <a:avLst/>
          </a:prstGeom>
          <a:noFill/>
        </p:spPr>
        <p:txBody>
          <a:bodyPr wrap="square" rtlCol="0">
            <a:spAutoFit/>
          </a:bodyPr>
          <a:lstStyle/>
          <a:p>
            <a:r>
              <a:rPr lang="en-IE" sz="2400" b="1" dirty="0">
                <a:solidFill>
                  <a:schemeClr val="bg1"/>
                </a:solidFill>
              </a:rPr>
              <a:t>Awards and Opportunities for PG</a:t>
            </a:r>
          </a:p>
        </p:txBody>
      </p:sp>
      <p:sp>
        <p:nvSpPr>
          <p:cNvPr id="16" name="TextBox 15">
            <a:extLst>
              <a:ext uri="{FF2B5EF4-FFF2-40B4-BE49-F238E27FC236}">
                <a16:creationId xmlns:a16="http://schemas.microsoft.com/office/drawing/2014/main" id="{A0A786F7-1025-4D80-90F0-A25F99794FDD}"/>
              </a:ext>
            </a:extLst>
          </p:cNvPr>
          <p:cNvSpPr txBox="1"/>
          <p:nvPr/>
        </p:nvSpPr>
        <p:spPr>
          <a:xfrm>
            <a:off x="7314707" y="705177"/>
            <a:ext cx="4148647" cy="2092881"/>
          </a:xfrm>
          <a:prstGeom prst="rect">
            <a:avLst/>
          </a:prstGeom>
          <a:noFill/>
        </p:spPr>
        <p:txBody>
          <a:bodyPr wrap="square" rtlCol="0">
            <a:spAutoFit/>
          </a:bodyPr>
          <a:lstStyle/>
          <a:p>
            <a:endParaRPr lang="en-IE" dirty="0">
              <a:solidFill>
                <a:schemeClr val="bg1"/>
              </a:solidFill>
            </a:endParaRPr>
          </a:p>
          <a:p>
            <a:pPr marL="342900" indent="-342900">
              <a:buFont typeface="Arial" panose="020B0604020202020204" pitchFamily="34" charset="0"/>
              <a:buChar char="•"/>
            </a:pPr>
            <a:r>
              <a:rPr lang="en-IE" sz="2000" dirty="0">
                <a:solidFill>
                  <a:prstClr val="white"/>
                </a:solidFill>
                <a:ea typeface="+mn-lt"/>
                <a:cs typeface="Calibri"/>
              </a:rPr>
              <a:t>Career Skills Award </a:t>
            </a:r>
          </a:p>
          <a:p>
            <a:pPr marL="342900" indent="-342900">
              <a:buFont typeface="Arial" panose="020B0604020202020204" pitchFamily="34" charset="0"/>
              <a:buChar char="•"/>
            </a:pPr>
            <a:r>
              <a:rPr lang="en-IE" sz="2000" dirty="0">
                <a:solidFill>
                  <a:prstClr val="white"/>
                </a:solidFill>
                <a:ea typeface="+mn-lt"/>
                <a:cs typeface="Calibri"/>
              </a:rPr>
              <a:t>Careers &amp; Employability modules for PhD students</a:t>
            </a:r>
            <a:endParaRPr lang="en-IE" sz="2000" dirty="0">
              <a:solidFill>
                <a:prstClr val="white"/>
              </a:solidFill>
              <a:ea typeface="Calibri"/>
              <a:cs typeface="Calibri"/>
            </a:endParaRPr>
          </a:p>
          <a:p>
            <a:endParaRPr lang="en-IE" sz="1600" dirty="0">
              <a:solidFill>
                <a:schemeClr val="bg1"/>
              </a:solidFill>
            </a:endParaRPr>
          </a:p>
          <a:p>
            <a:endParaRPr lang="en-IE" dirty="0">
              <a:solidFill>
                <a:schemeClr val="bg1"/>
              </a:solidFill>
            </a:endParaRPr>
          </a:p>
          <a:p>
            <a:endParaRPr lang="en-IE" dirty="0">
              <a:solidFill>
                <a:schemeClr val="bg1"/>
              </a:solidFill>
            </a:endParaRPr>
          </a:p>
        </p:txBody>
      </p:sp>
      <p:sp>
        <p:nvSpPr>
          <p:cNvPr id="15" name="TextBox 14">
            <a:extLst>
              <a:ext uri="{FF2B5EF4-FFF2-40B4-BE49-F238E27FC236}">
                <a16:creationId xmlns:a16="http://schemas.microsoft.com/office/drawing/2014/main" id="{63538ECF-7BB1-4383-B01F-18E38047D12A}"/>
              </a:ext>
            </a:extLst>
          </p:cNvPr>
          <p:cNvSpPr txBox="1"/>
          <p:nvPr/>
        </p:nvSpPr>
        <p:spPr>
          <a:xfrm>
            <a:off x="7356722" y="3634102"/>
            <a:ext cx="3820524" cy="461665"/>
          </a:xfrm>
          <a:prstGeom prst="rect">
            <a:avLst/>
          </a:prstGeom>
          <a:noFill/>
        </p:spPr>
        <p:txBody>
          <a:bodyPr wrap="square" rtlCol="0">
            <a:spAutoFit/>
          </a:bodyPr>
          <a:lstStyle/>
          <a:p>
            <a:r>
              <a:rPr lang="en-IE" sz="2400" b="1"/>
              <a:t>Get in touch</a:t>
            </a:r>
          </a:p>
        </p:txBody>
      </p:sp>
      <p:sp>
        <p:nvSpPr>
          <p:cNvPr id="10" name="TextBox 9">
            <a:extLst>
              <a:ext uri="{FF2B5EF4-FFF2-40B4-BE49-F238E27FC236}">
                <a16:creationId xmlns:a16="http://schemas.microsoft.com/office/drawing/2014/main" id="{C0C8AC86-5EB5-4B64-9824-1D2E21B61029}"/>
              </a:ext>
            </a:extLst>
          </p:cNvPr>
          <p:cNvSpPr txBox="1"/>
          <p:nvPr/>
        </p:nvSpPr>
        <p:spPr>
          <a:xfrm>
            <a:off x="7360364" y="3968877"/>
            <a:ext cx="4386093" cy="3662541"/>
          </a:xfrm>
          <a:prstGeom prst="rect">
            <a:avLst/>
          </a:prstGeom>
          <a:noFill/>
        </p:spPr>
        <p:txBody>
          <a:bodyPr wrap="square" lIns="91440" tIns="45720" rIns="91440" bIns="45720" rtlCol="0" anchor="t">
            <a:spAutoFit/>
          </a:bodyPr>
          <a:lstStyle/>
          <a:p>
            <a:r>
              <a:rPr lang="en-IE" sz="2000" dirty="0">
                <a:solidFill>
                  <a:srgbClr val="000000"/>
                </a:solidFill>
                <a:hlinkClick r:id="rId4"/>
              </a:rPr>
              <a:t>www.tcd.ie/careers</a:t>
            </a:r>
            <a:r>
              <a:rPr lang="en-IE" sz="2000" dirty="0">
                <a:solidFill>
                  <a:srgbClr val="000000"/>
                </a:solidFill>
              </a:rPr>
              <a:t> </a:t>
            </a:r>
            <a:r>
              <a:rPr lang="en-IE" sz="2000" dirty="0"/>
              <a:t>for information and advice and to access </a:t>
            </a:r>
            <a:r>
              <a:rPr lang="en-IE" sz="2000" dirty="0" err="1"/>
              <a:t>MyCareer</a:t>
            </a:r>
            <a:r>
              <a:rPr lang="en-IE" sz="2000" dirty="0"/>
              <a:t> to book our services</a:t>
            </a:r>
          </a:p>
          <a:p>
            <a:endParaRPr lang="en-IE" dirty="0"/>
          </a:p>
          <a:p>
            <a:r>
              <a:rPr lang="en-IE" sz="2000" dirty="0"/>
              <a:t>Follow our:</a:t>
            </a:r>
          </a:p>
          <a:p>
            <a:pPr marL="342900" indent="-342900">
              <a:buFont typeface="Arial" panose="020B0604020202020204" pitchFamily="34" charset="0"/>
              <a:buChar char="•"/>
            </a:pPr>
            <a:r>
              <a:rPr lang="en-IE" sz="2000" dirty="0"/>
              <a:t>Instagram </a:t>
            </a:r>
            <a:r>
              <a:rPr lang="en-IE" sz="2000" dirty="0">
                <a:solidFill>
                  <a:schemeClr val="accent1"/>
                </a:solidFill>
                <a:hlinkClick r:id="rId5">
                  <a:extLst>
                    <a:ext uri="{A12FA001-AC4F-418D-AE19-62706E023703}">
                      <ahyp:hlinkClr xmlns:ahyp="http://schemas.microsoft.com/office/drawing/2018/hyperlinkcolor" val="tx"/>
                    </a:ext>
                  </a:extLst>
                </a:hlinkClick>
              </a:rPr>
              <a:t>@trinity.careers.service</a:t>
            </a:r>
            <a:r>
              <a:rPr lang="en-IE" sz="2000" dirty="0">
                <a:solidFill>
                  <a:schemeClr val="bg1"/>
                </a:solidFill>
              </a:rPr>
              <a:t> </a:t>
            </a:r>
            <a:r>
              <a:rPr lang="en-IE" sz="2000" dirty="0"/>
              <a:t>for careers news and advice</a:t>
            </a:r>
          </a:p>
          <a:p>
            <a:pPr marL="342900" indent="-342900">
              <a:buFont typeface="Arial" panose="020B0604020202020204" pitchFamily="34" charset="0"/>
              <a:buChar char="•"/>
            </a:pPr>
            <a:r>
              <a:rPr lang="en-IE" sz="2000" dirty="0"/>
              <a:t>Graduate Stories Podcast</a:t>
            </a:r>
          </a:p>
          <a:p>
            <a:r>
              <a:rPr lang="en-IE" sz="2000" dirty="0"/>
              <a:t>Email:</a:t>
            </a:r>
            <a:r>
              <a:rPr lang="en-IE" sz="2000" dirty="0">
                <a:solidFill>
                  <a:schemeClr val="accent1"/>
                </a:solidFill>
              </a:rPr>
              <a:t> careers@tcd.ie</a:t>
            </a:r>
            <a:endParaRPr lang="en-IE" sz="2000" dirty="0">
              <a:solidFill>
                <a:schemeClr val="accent1"/>
              </a:solidFill>
              <a:ea typeface="Calibri"/>
              <a:cs typeface="Calibri"/>
            </a:endParaRPr>
          </a:p>
          <a:p>
            <a:endParaRPr lang="en-IE" dirty="0">
              <a:solidFill>
                <a:schemeClr val="bg1"/>
              </a:solidFill>
            </a:endParaRPr>
          </a:p>
          <a:p>
            <a:endParaRPr lang="en-IE" dirty="0">
              <a:solidFill>
                <a:schemeClr val="bg1"/>
              </a:solidFill>
            </a:endParaRPr>
          </a:p>
          <a:p>
            <a:endParaRPr lang="en-IE" dirty="0">
              <a:solidFill>
                <a:schemeClr val="bg1"/>
              </a:solidFill>
            </a:endParaRPr>
          </a:p>
        </p:txBody>
      </p:sp>
      <p:sp>
        <p:nvSpPr>
          <p:cNvPr id="3" name="Title 2">
            <a:extLst>
              <a:ext uri="{FF2B5EF4-FFF2-40B4-BE49-F238E27FC236}">
                <a16:creationId xmlns:a16="http://schemas.microsoft.com/office/drawing/2014/main" id="{245C6272-014F-6866-E39C-A1C261DC9012}"/>
              </a:ext>
            </a:extLst>
          </p:cNvPr>
          <p:cNvSpPr>
            <a:spLocks noGrp="1"/>
          </p:cNvSpPr>
          <p:nvPr>
            <p:ph type="title" idx="4294967295"/>
          </p:nvPr>
        </p:nvSpPr>
        <p:spPr>
          <a:xfrm>
            <a:off x="479425" y="-1012975"/>
            <a:ext cx="6628583" cy="1012975"/>
          </a:xfrm>
        </p:spPr>
        <p:txBody>
          <a:bodyPr vert="horz" lIns="0" tIns="0" rIns="0" bIns="0" rtlCol="0" anchor="b" anchorCtr="0">
            <a:noAutofit/>
          </a:bodyPr>
          <a:lstStyle/>
          <a:p>
            <a:r>
              <a:rPr lang="en-IE" dirty="0"/>
              <a:t>Career Services at Trinity College Dublin</a:t>
            </a:r>
          </a:p>
        </p:txBody>
      </p:sp>
    </p:spTree>
    <p:extLst>
      <p:ext uri="{BB962C8B-B14F-4D97-AF65-F5344CB8AC3E}">
        <p14:creationId xmlns:p14="http://schemas.microsoft.com/office/powerpoint/2010/main" val="420908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2EFABD-D20F-800F-2CDE-0F1C6925790A}"/>
              </a:ext>
            </a:extLst>
          </p:cNvPr>
          <p:cNvSpPr>
            <a:spLocks noGrp="1"/>
          </p:cNvSpPr>
          <p:nvPr>
            <p:ph type="sldNum" sz="quarter" idx="12"/>
          </p:nvPr>
        </p:nvSpPr>
        <p:spPr>
          <a:xfrm>
            <a:off x="11466740" y="6511066"/>
            <a:ext cx="290100" cy="191861"/>
          </a:xfrm>
        </p:spPr>
        <p:txBody>
          <a:bodyPr anchor="b">
            <a:normAutofit/>
          </a:bodyPr>
          <a:lstStyle/>
          <a:p>
            <a:pPr>
              <a:spcAft>
                <a:spcPts val="600"/>
              </a:spcAft>
            </a:pPr>
            <a:fld id="{DDBE135E-2566-4748-853C-8A3B78F0FB00}" type="slidenum">
              <a:rPr lang="en-GB" smtClean="0"/>
              <a:pPr>
                <a:spcAft>
                  <a:spcPts val="600"/>
                </a:spcAft>
              </a:pPr>
              <a:t>10</a:t>
            </a:fld>
            <a:endParaRPr lang="en-GB"/>
          </a:p>
        </p:txBody>
      </p:sp>
      <p:pic>
        <p:nvPicPr>
          <p:cNvPr id="14" name="Picture Placeholder 13" descr="Your Guide to Gen AI &#10;&#10;">
            <a:extLst>
              <a:ext uri="{FF2B5EF4-FFF2-40B4-BE49-F238E27FC236}">
                <a16:creationId xmlns:a16="http://schemas.microsoft.com/office/drawing/2014/main" id="{D6E6603C-568E-BACB-1ABC-BCD01BC77F86}"/>
              </a:ext>
            </a:extLst>
          </p:cNvPr>
          <p:cNvPicPr>
            <a:picLocks noGrp="1" noChangeAspect="1"/>
          </p:cNvPicPr>
          <p:nvPr>
            <p:ph type="pic" sz="quarter" idx="13"/>
          </p:nvPr>
        </p:nvPicPr>
        <p:blipFill>
          <a:blip r:embed="rId3"/>
          <a:srcRect t="13974" r="-2" b="13972"/>
          <a:stretch>
            <a:fillRect/>
          </a:stretch>
        </p:blipFill>
        <p:spPr>
          <a:xfrm>
            <a:off x="307475" y="457199"/>
            <a:ext cx="3425825" cy="3381375"/>
          </a:xfrm>
          <a:prstGeom prst="rect">
            <a:avLst/>
          </a:prstGeom>
          <a:noFill/>
        </p:spPr>
      </p:pic>
      <p:sp>
        <p:nvSpPr>
          <p:cNvPr id="19" name="Text Placeholder 3">
            <a:extLst>
              <a:ext uri="{FF2B5EF4-FFF2-40B4-BE49-F238E27FC236}">
                <a16:creationId xmlns:a16="http://schemas.microsoft.com/office/drawing/2014/main" id="{BB5CC392-7FDC-BE46-B7E5-B3FA40E72728}"/>
              </a:ext>
            </a:extLst>
          </p:cNvPr>
          <p:cNvSpPr>
            <a:spLocks noGrp="1"/>
          </p:cNvSpPr>
          <p:nvPr>
            <p:ph type="body" sz="quarter" idx="14"/>
          </p:nvPr>
        </p:nvSpPr>
        <p:spPr>
          <a:xfrm>
            <a:off x="479425" y="4038600"/>
            <a:ext cx="3397250" cy="1447800"/>
          </a:xfrm>
        </p:spPr>
        <p:txBody>
          <a:bodyPr/>
          <a:lstStyle/>
          <a:p>
            <a:r>
              <a:rPr lang="en-US" sz="3200" dirty="0"/>
              <a:t>Job application and future of work guides </a:t>
            </a:r>
          </a:p>
        </p:txBody>
      </p:sp>
      <p:sp>
        <p:nvSpPr>
          <p:cNvPr id="21" name="Text Placeholder 5">
            <a:extLst>
              <a:ext uri="{FF2B5EF4-FFF2-40B4-BE49-F238E27FC236}">
                <a16:creationId xmlns:a16="http://schemas.microsoft.com/office/drawing/2014/main" id="{096496F2-4D48-158A-04EF-CFBCD1E63289}"/>
              </a:ext>
            </a:extLst>
          </p:cNvPr>
          <p:cNvSpPr>
            <a:spLocks noGrp="1"/>
          </p:cNvSpPr>
          <p:nvPr>
            <p:ph type="body" sz="quarter" idx="16"/>
          </p:nvPr>
        </p:nvSpPr>
        <p:spPr>
          <a:xfrm>
            <a:off x="4375150" y="4038600"/>
            <a:ext cx="3397250" cy="1447800"/>
          </a:xfrm>
        </p:spPr>
        <p:txBody>
          <a:bodyPr/>
          <a:lstStyle/>
          <a:p>
            <a:r>
              <a:rPr lang="en-US" sz="3200" dirty="0"/>
              <a:t>Navigating the graduate world with my disability…. </a:t>
            </a:r>
          </a:p>
        </p:txBody>
      </p:sp>
      <p:pic>
        <p:nvPicPr>
          <p:cNvPr id="12" name="Picture Placeholder 11">
            <a:extLst>
              <a:ext uri="{FF2B5EF4-FFF2-40B4-BE49-F238E27FC236}">
                <a16:creationId xmlns:a16="http://schemas.microsoft.com/office/drawing/2014/main" id="{93995507-38CF-38A6-95F4-C1F7DE097533}"/>
              </a:ext>
              <a:ext uri="{C183D7F6-B498-43B3-948B-1728B52AA6E4}">
                <adec:decorative xmlns:adec="http://schemas.microsoft.com/office/drawing/2017/decorative" val="1"/>
              </a:ext>
            </a:extLst>
          </p:cNvPr>
          <p:cNvPicPr>
            <a:picLocks noGrp="1" noChangeAspect="1"/>
          </p:cNvPicPr>
          <p:nvPr>
            <p:ph type="pic" sz="quarter" idx="17"/>
          </p:nvPr>
        </p:nvPicPr>
        <p:blipFill>
          <a:blip r:embed="rId4"/>
          <a:srcRect l="14055" r="14055"/>
          <a:stretch>
            <a:fillRect/>
          </a:stretch>
        </p:blipFill>
        <p:spPr>
          <a:xfrm>
            <a:off x="8331200" y="457200"/>
            <a:ext cx="3425825" cy="3381375"/>
          </a:xfrm>
        </p:spPr>
      </p:pic>
      <p:sp>
        <p:nvSpPr>
          <p:cNvPr id="25" name="Text Placeholder 7">
            <a:extLst>
              <a:ext uri="{FF2B5EF4-FFF2-40B4-BE49-F238E27FC236}">
                <a16:creationId xmlns:a16="http://schemas.microsoft.com/office/drawing/2014/main" id="{1FC2F6A0-DCC3-1CB1-8BCB-A6B0A0DB763C}"/>
              </a:ext>
            </a:extLst>
          </p:cNvPr>
          <p:cNvSpPr>
            <a:spLocks noGrp="1"/>
          </p:cNvSpPr>
          <p:nvPr>
            <p:ph type="body" sz="quarter" idx="18"/>
          </p:nvPr>
        </p:nvSpPr>
        <p:spPr>
          <a:xfrm>
            <a:off x="8270874" y="4038600"/>
            <a:ext cx="3397250" cy="1447800"/>
          </a:xfrm>
        </p:spPr>
        <p:txBody>
          <a:bodyPr/>
          <a:lstStyle/>
          <a:p>
            <a:r>
              <a:rPr lang="en-US" sz="3200" dirty="0"/>
              <a:t>Practice your Interview strategy available 24/7 with</a:t>
            </a:r>
          </a:p>
          <a:p>
            <a:r>
              <a:rPr lang="en-US" sz="3200" dirty="0"/>
              <a:t>Shortlist.me</a:t>
            </a:r>
          </a:p>
        </p:txBody>
      </p:sp>
      <p:pic>
        <p:nvPicPr>
          <p:cNvPr id="1026" name="Picture 2" descr="white printer paper on macbook pro">
            <a:extLst>
              <a:ext uri="{FF2B5EF4-FFF2-40B4-BE49-F238E27FC236}">
                <a16:creationId xmlns:a16="http://schemas.microsoft.com/office/drawing/2014/main" id="{C9A7075A-6F24-EFA9-DE5A-2E04A1900037}"/>
              </a:ext>
            </a:extLst>
          </p:cNvPr>
          <p:cNvPicPr>
            <a:picLocks noGrp="1" noChangeAspect="1" noChangeArrowheads="1"/>
          </p:cNvPicPr>
          <p:nvPr>
            <p:ph type="pic" sz="quarter" idx="15"/>
          </p:nvPr>
        </p:nvPicPr>
        <p:blipFill>
          <a:blip r:embed="rId5">
            <a:extLst>
              <a:ext uri="{28A0092B-C50C-407E-A947-70E740481C1C}">
                <a14:useLocalDpi xmlns:a14="http://schemas.microsoft.com/office/drawing/2010/main" val="0"/>
              </a:ext>
            </a:extLst>
          </a:blip>
          <a:srcRect l="12007" r="1200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D4033B2F-1AB2-5E6A-6B97-6D5495CAE708}"/>
              </a:ext>
            </a:extLst>
          </p:cNvPr>
          <p:cNvSpPr>
            <a:spLocks noGrp="1"/>
          </p:cNvSpPr>
          <p:nvPr>
            <p:ph type="title" idx="4294967295"/>
          </p:nvPr>
        </p:nvSpPr>
        <p:spPr>
          <a:xfrm>
            <a:off x="479426" y="-1012975"/>
            <a:ext cx="10694542" cy="1012975"/>
          </a:xfrm>
        </p:spPr>
        <p:txBody>
          <a:bodyPr vert="horz" lIns="0" tIns="0" rIns="0" bIns="0" rtlCol="0" anchor="b" anchorCtr="0">
            <a:noAutofit/>
          </a:bodyPr>
          <a:lstStyle/>
          <a:p>
            <a:r>
              <a:rPr lang="en-IE" dirty="0"/>
              <a:t>Supports with job applications and interview technique</a:t>
            </a:r>
          </a:p>
        </p:txBody>
      </p:sp>
    </p:spTree>
    <p:extLst>
      <p:ext uri="{BB962C8B-B14F-4D97-AF65-F5344CB8AC3E}">
        <p14:creationId xmlns:p14="http://schemas.microsoft.com/office/powerpoint/2010/main" val="2470043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7AAB97-7646-4681-4298-6E05F3D971E5}"/>
              </a:ext>
            </a:extLst>
          </p:cNvPr>
          <p:cNvSpPr>
            <a:spLocks noGrp="1"/>
          </p:cNvSpPr>
          <p:nvPr>
            <p:ph type="title" idx="4294967295"/>
          </p:nvPr>
        </p:nvSpPr>
        <p:spPr>
          <a:xfrm>
            <a:off x="479426" y="-1012975"/>
            <a:ext cx="5148378" cy="1012975"/>
          </a:xfrm>
        </p:spPr>
        <p:txBody>
          <a:bodyPr vert="horz" lIns="0" tIns="0" rIns="0" bIns="0" rtlCol="0" anchor="b" anchorCtr="0">
            <a:noAutofit/>
          </a:bodyPr>
          <a:lstStyle/>
          <a:p>
            <a:r>
              <a:rPr lang="en-IE" dirty="0"/>
              <a:t>Trinity Careers Fairs</a:t>
            </a:r>
          </a:p>
        </p:txBody>
      </p:sp>
      <p:pic>
        <p:nvPicPr>
          <p:cNvPr id="7" name="Picture 6">
            <a:extLst>
              <a:ext uri="{FF2B5EF4-FFF2-40B4-BE49-F238E27FC236}">
                <a16:creationId xmlns:a16="http://schemas.microsoft.com/office/drawing/2014/main" id="{2EE420B8-6476-BD1E-1188-54E623BEA82A}"/>
              </a:ext>
            </a:extLst>
          </p:cNvPr>
          <p:cNvPicPr>
            <a:picLocks noChangeAspect="1"/>
          </p:cNvPicPr>
          <p:nvPr/>
        </p:nvPicPr>
        <p:blipFill>
          <a:blip r:embed="rId3"/>
          <a:stretch>
            <a:fillRect/>
          </a:stretch>
        </p:blipFill>
        <p:spPr>
          <a:xfrm>
            <a:off x="619125" y="457200"/>
            <a:ext cx="10953750" cy="4617720"/>
          </a:xfrm>
          <a:prstGeom prst="rect">
            <a:avLst/>
          </a:prstGeom>
        </p:spPr>
      </p:pic>
    </p:spTree>
    <p:extLst>
      <p:ext uri="{BB962C8B-B14F-4D97-AF65-F5344CB8AC3E}">
        <p14:creationId xmlns:p14="http://schemas.microsoft.com/office/powerpoint/2010/main" val="398182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0" y="407913"/>
            <a:ext cx="10188534" cy="1012975"/>
          </a:xfrm>
        </p:spPr>
        <p:txBody>
          <a:bodyPr/>
          <a:lstStyle/>
          <a:p>
            <a:r>
              <a:rPr lang="en-IE" dirty="0"/>
              <a:t>Join LinkedIn Group: Alumni Mentoring at Trinity College Dublin</a:t>
            </a:r>
          </a:p>
        </p:txBody>
      </p:sp>
      <p:pic>
        <p:nvPicPr>
          <p:cNvPr id="7" name="Picture 6" descr="Screenshot of Alumni Mentoring at Trinity College Dublin LInkedIn Group https://www.linkedin.com/groups/10006629/">
            <a:extLst>
              <a:ext uri="{FF2B5EF4-FFF2-40B4-BE49-F238E27FC236}">
                <a16:creationId xmlns:a16="http://schemas.microsoft.com/office/drawing/2014/main" id="{0041E884-8ABC-0ACE-0590-DB9E668BACF1}"/>
              </a:ext>
            </a:extLst>
          </p:cNvPr>
          <p:cNvPicPr>
            <a:picLocks noChangeAspect="1"/>
          </p:cNvPicPr>
          <p:nvPr/>
        </p:nvPicPr>
        <p:blipFill>
          <a:blip r:embed="rId3"/>
          <a:stretch>
            <a:fillRect/>
          </a:stretch>
        </p:blipFill>
        <p:spPr>
          <a:xfrm>
            <a:off x="1049867" y="1053266"/>
            <a:ext cx="8905999" cy="4466203"/>
          </a:xfrm>
          <a:prstGeom prst="rect">
            <a:avLst/>
          </a:prstGeom>
        </p:spPr>
      </p:pic>
    </p:spTree>
    <p:extLst>
      <p:ext uri="{BB962C8B-B14F-4D97-AF65-F5344CB8AC3E}">
        <p14:creationId xmlns:p14="http://schemas.microsoft.com/office/powerpoint/2010/main" val="383108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Global icon">
            <a:extLst>
              <a:ext uri="{FF2B5EF4-FFF2-40B4-BE49-F238E27FC236}">
                <a16:creationId xmlns:a16="http://schemas.microsoft.com/office/drawing/2014/main" id="{2AB1CEB2-DDB5-41D8-A7F0-9B0B2850C0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5105" y="399925"/>
            <a:ext cx="2478029" cy="2481077"/>
          </a:xfrm>
          <a:prstGeom prst="rect">
            <a:avLst/>
          </a:prstGeom>
        </p:spPr>
      </p:pic>
      <p:sp>
        <p:nvSpPr>
          <p:cNvPr id="3" name="Text Placeholder 6">
            <a:extLst>
              <a:ext uri="{FF2B5EF4-FFF2-40B4-BE49-F238E27FC236}">
                <a16:creationId xmlns:a16="http://schemas.microsoft.com/office/drawing/2014/main" id="{9F1AB097-CF77-4F47-818B-D8458EE7F142}"/>
              </a:ext>
            </a:extLst>
          </p:cNvPr>
          <p:cNvSpPr txBox="1">
            <a:spLocks/>
          </p:cNvSpPr>
          <p:nvPr/>
        </p:nvSpPr>
        <p:spPr>
          <a:xfrm>
            <a:off x="479434" y="3617916"/>
            <a:ext cx="2516461" cy="847725"/>
          </a:xfrm>
          <a:prstGeom prst="rect">
            <a:avLst/>
          </a:prstGeom>
        </p:spPr>
        <p:txBody>
          <a:bodyPr lIns="0" tIns="0" rIns="0" bIns="0"/>
          <a:lstStyle>
            <a:lvl1pPr marL="0" indent="0" algn="l" defTabSz="914377" rtl="0" eaLnBrk="1" latinLnBrk="0" hangingPunct="1">
              <a:spcBef>
                <a:spcPts val="0"/>
              </a:spcBef>
              <a:buFont typeface="Arial" pitchFamily="34" charset="0"/>
              <a:buNone/>
              <a:defRPr sz="1800" kern="1200">
                <a:solidFill>
                  <a:schemeClr val="tx2"/>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000" dirty="0"/>
              <a:t>Find out about your rights when living, studying and working in Ireland at </a:t>
            </a:r>
            <a:r>
              <a:rPr lang="en-IE" sz="1600" dirty="0">
                <a:hlinkClick r:id="rId4"/>
              </a:rPr>
              <a:t>www.internationalstudents.ie</a:t>
            </a:r>
            <a:r>
              <a:rPr lang="en-IE" sz="1600" dirty="0"/>
              <a:t> </a:t>
            </a:r>
          </a:p>
        </p:txBody>
      </p:sp>
      <p:cxnSp>
        <p:nvCxnSpPr>
          <p:cNvPr id="4" name="Straight Connector 3">
            <a:extLst>
              <a:ext uri="{FF2B5EF4-FFF2-40B4-BE49-F238E27FC236}">
                <a16:creationId xmlns:a16="http://schemas.microsoft.com/office/drawing/2014/main" id="{D985F03A-6BC0-4EF1-B04A-AE144F630029}"/>
              </a:ext>
              <a:ext uri="{C183D7F6-B498-43B3-948B-1728B52AA6E4}">
                <adec:decorative xmlns:adec="http://schemas.microsoft.com/office/drawing/2017/decorative" val="1"/>
              </a:ext>
            </a:extLst>
          </p:cNvPr>
          <p:cNvCxnSpPr/>
          <p:nvPr/>
        </p:nvCxnSpPr>
        <p:spPr>
          <a:xfrm>
            <a:off x="3171825" y="457200"/>
            <a:ext cx="0" cy="4356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pic>
        <p:nvPicPr>
          <p:cNvPr id="11" name="Picture 10" descr="Communication / dialogue icon">
            <a:extLst>
              <a:ext uri="{FF2B5EF4-FFF2-40B4-BE49-F238E27FC236}">
                <a16:creationId xmlns:a16="http://schemas.microsoft.com/office/drawing/2014/main" id="{1C23E5F4-AF19-41D2-B45B-5B269853A4D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47756" y="399925"/>
            <a:ext cx="2478029" cy="2481077"/>
          </a:xfrm>
          <a:prstGeom prst="rect">
            <a:avLst/>
          </a:prstGeom>
        </p:spPr>
      </p:pic>
      <p:sp>
        <p:nvSpPr>
          <p:cNvPr id="5" name="Text Placeholder 6">
            <a:extLst>
              <a:ext uri="{FF2B5EF4-FFF2-40B4-BE49-F238E27FC236}">
                <a16:creationId xmlns:a16="http://schemas.microsoft.com/office/drawing/2014/main" id="{8122BBD4-7635-4C10-A103-0433119343C6}"/>
              </a:ext>
            </a:extLst>
          </p:cNvPr>
          <p:cNvSpPr txBox="1">
            <a:spLocks/>
          </p:cNvSpPr>
          <p:nvPr/>
        </p:nvSpPr>
        <p:spPr>
          <a:xfrm>
            <a:off x="3347757" y="3617916"/>
            <a:ext cx="2748244" cy="847725"/>
          </a:xfrm>
          <a:prstGeom prst="rect">
            <a:avLst/>
          </a:prstGeom>
        </p:spPr>
        <p:txBody>
          <a:bodyPr lIns="0" tIns="0" rIns="0" bIns="0"/>
          <a:lstStyle>
            <a:lvl1pPr marL="0" indent="0" algn="l" defTabSz="914377" rtl="0" eaLnBrk="1" latinLnBrk="0" hangingPunct="1">
              <a:spcBef>
                <a:spcPts val="0"/>
              </a:spcBef>
              <a:buFont typeface="Arial" pitchFamily="34" charset="0"/>
              <a:buNone/>
              <a:defRPr sz="1800" kern="1200">
                <a:solidFill>
                  <a:schemeClr val="tx2"/>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000" dirty="0"/>
              <a:t>For queries about immigration and visas, contact the Immigration and Support Officer, Trinity Global Room </a:t>
            </a:r>
            <a:r>
              <a:rPr lang="en-IE" sz="1800" u="sng" dirty="0">
                <a:solidFill>
                  <a:srgbClr val="0563C1"/>
                </a:solidFill>
                <a:effectLst/>
                <a:latin typeface="Calibri" panose="020F0502020204030204" pitchFamily="34" charset="0"/>
                <a:ea typeface="Calibri" panose="020F0502020204030204" pitchFamily="34" charset="0"/>
                <a:hlinkClick r:id="rId6"/>
              </a:rPr>
              <a:t>tcdglobalroom@tcd.ie</a:t>
            </a:r>
            <a:endParaRPr lang="en-IE" sz="2000" dirty="0">
              <a:solidFill>
                <a:srgbClr val="494949"/>
              </a:solidFill>
            </a:endParaRPr>
          </a:p>
        </p:txBody>
      </p:sp>
      <p:cxnSp>
        <p:nvCxnSpPr>
          <p:cNvPr id="6" name="Straight Connector 5">
            <a:extLst>
              <a:ext uri="{FF2B5EF4-FFF2-40B4-BE49-F238E27FC236}">
                <a16:creationId xmlns:a16="http://schemas.microsoft.com/office/drawing/2014/main" id="{E7CA7247-09DA-4D19-80B8-15F54B26FF6C}"/>
              </a:ext>
              <a:ext uri="{C183D7F6-B498-43B3-948B-1728B52AA6E4}">
                <adec:decorative xmlns:adec="http://schemas.microsoft.com/office/drawing/2017/decorative" val="1"/>
              </a:ext>
            </a:extLst>
          </p:cNvPr>
          <p:cNvCxnSpPr/>
          <p:nvPr/>
        </p:nvCxnSpPr>
        <p:spPr>
          <a:xfrm>
            <a:off x="6086475" y="457200"/>
            <a:ext cx="0" cy="4356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pic>
        <p:nvPicPr>
          <p:cNvPr id="12" name="Picture 11" descr="Strategy icon">
            <a:extLst>
              <a:ext uri="{FF2B5EF4-FFF2-40B4-BE49-F238E27FC236}">
                <a16:creationId xmlns:a16="http://schemas.microsoft.com/office/drawing/2014/main" id="{A1577E1F-9C94-4F80-8B03-E2C560D034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87878" y="399925"/>
            <a:ext cx="2478029" cy="2481077"/>
          </a:xfrm>
          <a:prstGeom prst="rect">
            <a:avLst/>
          </a:prstGeom>
        </p:spPr>
      </p:pic>
      <p:sp>
        <p:nvSpPr>
          <p:cNvPr id="7" name="Text Placeholder 6">
            <a:extLst>
              <a:ext uri="{FF2B5EF4-FFF2-40B4-BE49-F238E27FC236}">
                <a16:creationId xmlns:a16="http://schemas.microsoft.com/office/drawing/2014/main" id="{080C2BE8-FE54-4B74-A6E2-2A6DCA0E3C15}"/>
              </a:ext>
            </a:extLst>
          </p:cNvPr>
          <p:cNvSpPr txBox="1">
            <a:spLocks/>
          </p:cNvSpPr>
          <p:nvPr/>
        </p:nvSpPr>
        <p:spPr>
          <a:xfrm>
            <a:off x="6329361" y="3617916"/>
            <a:ext cx="2671753" cy="847725"/>
          </a:xfrm>
          <a:prstGeom prst="rect">
            <a:avLst/>
          </a:prstGeom>
        </p:spPr>
        <p:txBody>
          <a:bodyPr lIns="0" tIns="0" rIns="0" bIns="0"/>
          <a:lstStyle>
            <a:lvl1pPr marL="0" indent="0" algn="l" defTabSz="914377" rtl="0" eaLnBrk="1" latinLnBrk="0" hangingPunct="1">
              <a:spcBef>
                <a:spcPts val="0"/>
              </a:spcBef>
              <a:buFont typeface="Arial" pitchFamily="34" charset="0"/>
              <a:buNone/>
              <a:defRPr sz="1800" kern="1200">
                <a:solidFill>
                  <a:schemeClr val="tx2"/>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000" dirty="0"/>
              <a:t>For information on work permits, visit the Department of Enterprise, </a:t>
            </a:r>
          </a:p>
          <a:p>
            <a:r>
              <a:rPr lang="en-IE" sz="2000" dirty="0"/>
              <a:t>Trade and Employment website at </a:t>
            </a:r>
            <a:r>
              <a:rPr lang="en-IE" dirty="0">
                <a:hlinkClick r:id="rId8"/>
              </a:rPr>
              <a:t>www.enterprise.gov.ie</a:t>
            </a:r>
            <a:r>
              <a:rPr lang="en-IE" dirty="0"/>
              <a:t> </a:t>
            </a:r>
          </a:p>
        </p:txBody>
      </p:sp>
      <p:cxnSp>
        <p:nvCxnSpPr>
          <p:cNvPr id="8" name="Straight Connector 7">
            <a:extLst>
              <a:ext uri="{FF2B5EF4-FFF2-40B4-BE49-F238E27FC236}">
                <a16:creationId xmlns:a16="http://schemas.microsoft.com/office/drawing/2014/main" id="{13998F27-F0DF-464B-8975-7B3EE59BD29D}"/>
              </a:ext>
              <a:ext uri="{C183D7F6-B498-43B3-948B-1728B52AA6E4}">
                <adec:decorative xmlns:adec="http://schemas.microsoft.com/office/drawing/2017/decorative" val="1"/>
              </a:ext>
            </a:extLst>
          </p:cNvPr>
          <p:cNvCxnSpPr>
            <a:cxnSpLocks/>
          </p:cNvCxnSpPr>
          <p:nvPr/>
        </p:nvCxnSpPr>
        <p:spPr>
          <a:xfrm>
            <a:off x="9013825" y="457200"/>
            <a:ext cx="0" cy="4356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pic>
        <p:nvPicPr>
          <p:cNvPr id="13" name="Picture 12" descr="Exchange icon">
            <a:extLst>
              <a:ext uri="{FF2B5EF4-FFF2-40B4-BE49-F238E27FC236}">
                <a16:creationId xmlns:a16="http://schemas.microsoft.com/office/drawing/2014/main" id="{D6AD3333-76AC-4ADD-A482-21BB773CEE0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208711" y="399925"/>
            <a:ext cx="2478029" cy="2481077"/>
          </a:xfrm>
          <a:prstGeom prst="rect">
            <a:avLst/>
          </a:prstGeom>
        </p:spPr>
      </p:pic>
      <p:sp>
        <p:nvSpPr>
          <p:cNvPr id="9" name="Text Placeholder 6">
            <a:extLst>
              <a:ext uri="{FF2B5EF4-FFF2-40B4-BE49-F238E27FC236}">
                <a16:creationId xmlns:a16="http://schemas.microsoft.com/office/drawing/2014/main" id="{A4F7EA2B-161F-40DD-914C-2FF75F8942B3}"/>
              </a:ext>
            </a:extLst>
          </p:cNvPr>
          <p:cNvSpPr txBox="1">
            <a:spLocks/>
          </p:cNvSpPr>
          <p:nvPr/>
        </p:nvSpPr>
        <p:spPr>
          <a:xfrm>
            <a:off x="9234475" y="3636334"/>
            <a:ext cx="2820363" cy="847725"/>
          </a:xfrm>
          <a:prstGeom prst="rect">
            <a:avLst/>
          </a:prstGeom>
        </p:spPr>
        <p:txBody>
          <a:bodyPr lIns="0" tIns="0" rIns="0" bIns="0"/>
          <a:lstStyle>
            <a:lvl1pPr marL="0" indent="0" algn="l" defTabSz="914377" rtl="0" eaLnBrk="1" latinLnBrk="0" hangingPunct="1">
              <a:spcBef>
                <a:spcPts val="0"/>
              </a:spcBef>
              <a:buFont typeface="Arial" pitchFamily="34" charset="0"/>
              <a:buNone/>
              <a:defRPr sz="1800" kern="1200">
                <a:solidFill>
                  <a:schemeClr val="tx2"/>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000" dirty="0"/>
              <a:t>Find more advice and resources for international students at our website </a:t>
            </a:r>
            <a:r>
              <a:rPr lang="en-IE" dirty="0">
                <a:hlinkClick r:id="rId10"/>
              </a:rPr>
              <a:t>www.tcd.ie/Careers/students/international.php</a:t>
            </a:r>
            <a:endParaRPr lang="en-IE" dirty="0"/>
          </a:p>
          <a:p>
            <a:endParaRPr lang="en-IE" dirty="0"/>
          </a:p>
        </p:txBody>
      </p:sp>
      <p:sp>
        <p:nvSpPr>
          <p:cNvPr id="15" name="Title 14">
            <a:extLst>
              <a:ext uri="{FF2B5EF4-FFF2-40B4-BE49-F238E27FC236}">
                <a16:creationId xmlns:a16="http://schemas.microsoft.com/office/drawing/2014/main" id="{D1B85845-271A-1A58-8AC5-3716235C0EAD}"/>
              </a:ext>
            </a:extLst>
          </p:cNvPr>
          <p:cNvSpPr txBox="1">
            <a:spLocks noGrp="1"/>
          </p:cNvSpPr>
          <p:nvPr>
            <p:ph type="title" idx="4294967295"/>
          </p:nvPr>
        </p:nvSpPr>
        <p:spPr>
          <a:xfrm>
            <a:off x="243246" y="5842522"/>
            <a:ext cx="12172230" cy="6155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IE" sz="4000" b="0" i="0" u="none" strike="noStrike" kern="1200" cap="none" spc="0" normalizeH="0" baseline="0" noProof="0" dirty="0">
                <a:ln>
                  <a:noFill/>
                </a:ln>
                <a:solidFill>
                  <a:schemeClr val="tx1"/>
                </a:solidFill>
                <a:effectLst/>
                <a:uLnTx/>
                <a:uFillTx/>
                <a:latin typeface="+mn-lt"/>
                <a:ea typeface="+mn-ea"/>
                <a:cs typeface="+mn-cs"/>
              </a:rPr>
              <a:t>International Students</a:t>
            </a:r>
            <a:endParaRPr kumimoji="0" lang="en-IE" sz="24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723061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7793F-BF97-5165-A890-C21A6BF7355E}"/>
              </a:ext>
            </a:extLst>
          </p:cNvPr>
          <p:cNvSpPr>
            <a:spLocks noGrp="1"/>
          </p:cNvSpPr>
          <p:nvPr>
            <p:ph type="title"/>
          </p:nvPr>
        </p:nvSpPr>
        <p:spPr/>
        <p:txBody>
          <a:bodyPr/>
          <a:lstStyle/>
          <a:p>
            <a:r>
              <a:rPr lang="en-IE" dirty="0"/>
              <a:t>5 and 10 ECTS Accredited Modules for PhD Students</a:t>
            </a:r>
          </a:p>
        </p:txBody>
      </p:sp>
      <p:sp>
        <p:nvSpPr>
          <p:cNvPr id="3" name="Content Placeholder 2">
            <a:extLst>
              <a:ext uri="{FF2B5EF4-FFF2-40B4-BE49-F238E27FC236}">
                <a16:creationId xmlns:a16="http://schemas.microsoft.com/office/drawing/2014/main" id="{F9AE257A-EFA8-4CA3-C90E-99B67C6917CE}"/>
              </a:ext>
            </a:extLst>
          </p:cNvPr>
          <p:cNvSpPr>
            <a:spLocks noGrp="1"/>
          </p:cNvSpPr>
          <p:nvPr>
            <p:ph idx="1"/>
          </p:nvPr>
        </p:nvSpPr>
        <p:spPr>
          <a:xfrm>
            <a:off x="479425" y="1887166"/>
            <a:ext cx="5148378" cy="4226363"/>
          </a:xfrm>
        </p:spPr>
        <p:txBody>
          <a:bodyPr/>
          <a:lstStyle/>
          <a:p>
            <a:pPr algn="l">
              <a:buFont typeface="Arial" panose="020B0604020202020204" pitchFamily="34" charset="0"/>
              <a:buChar char="•"/>
            </a:pPr>
            <a:r>
              <a:rPr lang="en-IE" b="0" i="0" dirty="0">
                <a:solidFill>
                  <a:srgbClr val="494949"/>
                </a:solidFill>
                <a:effectLst/>
              </a:rPr>
              <a:t> Discover the skills to develop through your PhD relevant to the workplace</a:t>
            </a:r>
          </a:p>
          <a:p>
            <a:pPr algn="l">
              <a:buFont typeface="Arial" panose="020B0604020202020204" pitchFamily="34" charset="0"/>
              <a:buChar char="•"/>
            </a:pPr>
            <a:r>
              <a:rPr lang="en-IE" b="0" i="0" dirty="0">
                <a:solidFill>
                  <a:srgbClr val="494949"/>
                </a:solidFill>
                <a:effectLst/>
              </a:rPr>
              <a:t> Create a career path that reflects what is important to you</a:t>
            </a:r>
          </a:p>
          <a:p>
            <a:pPr algn="l">
              <a:buFont typeface="Arial" panose="020B0604020202020204" pitchFamily="34" charset="0"/>
              <a:buChar char="•"/>
            </a:pPr>
            <a:r>
              <a:rPr lang="en-IE" b="0" i="0" dirty="0">
                <a:solidFill>
                  <a:srgbClr val="494949"/>
                </a:solidFill>
                <a:effectLst/>
              </a:rPr>
              <a:t> Strategies to proactively manage your career</a:t>
            </a:r>
          </a:p>
          <a:p>
            <a:pPr algn="l">
              <a:buFont typeface="Arial" panose="020B0604020202020204" pitchFamily="34" charset="0"/>
              <a:buChar char="•"/>
            </a:pPr>
            <a:r>
              <a:rPr lang="en-IE" b="0" i="0" dirty="0">
                <a:solidFill>
                  <a:srgbClr val="494949"/>
                </a:solidFill>
                <a:effectLst/>
              </a:rPr>
              <a:t> Create connections with alumni</a:t>
            </a:r>
            <a:r>
              <a:rPr lang="en-IE" dirty="0">
                <a:solidFill>
                  <a:srgbClr val="494949"/>
                </a:solidFill>
              </a:rPr>
              <a:t> and other PhD</a:t>
            </a:r>
            <a:r>
              <a:rPr lang="en-IE" b="0" i="0" dirty="0">
                <a:solidFill>
                  <a:srgbClr val="494949"/>
                </a:solidFill>
                <a:effectLst/>
              </a:rPr>
              <a:t> students</a:t>
            </a:r>
          </a:p>
          <a:p>
            <a:pPr algn="l">
              <a:buFont typeface="Arial" panose="020B0604020202020204" pitchFamily="34" charset="0"/>
              <a:buChar char="•"/>
            </a:pPr>
            <a:r>
              <a:rPr lang="en-IE" b="0" i="0" dirty="0">
                <a:solidFill>
                  <a:srgbClr val="494949"/>
                </a:solidFill>
                <a:effectLst/>
              </a:rPr>
              <a:t> Complete a work-based learning experience (secured by the student) (10 ECTS module only)</a:t>
            </a:r>
          </a:p>
        </p:txBody>
      </p:sp>
      <p:sp>
        <p:nvSpPr>
          <p:cNvPr id="5" name="Slide Number Placeholder 4">
            <a:extLst>
              <a:ext uri="{FF2B5EF4-FFF2-40B4-BE49-F238E27FC236}">
                <a16:creationId xmlns:a16="http://schemas.microsoft.com/office/drawing/2014/main" id="{4F90CA79-3010-5F13-F830-A586D58F1AC3}"/>
              </a:ext>
            </a:extLst>
          </p:cNvPr>
          <p:cNvSpPr>
            <a:spLocks noGrp="1"/>
          </p:cNvSpPr>
          <p:nvPr>
            <p:ph type="sldNum" sz="quarter" idx="4"/>
          </p:nvPr>
        </p:nvSpPr>
        <p:spPr/>
        <p:txBody>
          <a:bodyPr/>
          <a:lstStyle/>
          <a:p>
            <a:fld id="{DDBE135E-2566-4748-853C-8A3B78F0FB00}" type="slidenum">
              <a:rPr lang="en-GB" smtClean="0"/>
              <a:pPr/>
              <a:t>14</a:t>
            </a:fld>
            <a:endParaRPr lang="en-GB" dirty="0"/>
          </a:p>
        </p:txBody>
      </p:sp>
      <p:pic>
        <p:nvPicPr>
          <p:cNvPr id="20" name="Picture Placeholder 19">
            <a:extLst>
              <a:ext uri="{FF2B5EF4-FFF2-40B4-BE49-F238E27FC236}">
                <a16:creationId xmlns:a16="http://schemas.microsoft.com/office/drawing/2014/main" id="{9FC90A49-26D4-20FF-5275-63C56EF224D9}"/>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2"/>
          <a:srcRect l="2543" r="2543"/>
          <a:stretch/>
        </p:blipFill>
        <p:spPr/>
      </p:pic>
    </p:spTree>
    <p:extLst>
      <p:ext uri="{BB962C8B-B14F-4D97-AF65-F5344CB8AC3E}">
        <p14:creationId xmlns:p14="http://schemas.microsoft.com/office/powerpoint/2010/main" val="2991738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C67AD4A-3437-47FC-85F5-BD25261B74CF}"/>
              </a:ext>
              <a:ext uri="{C183D7F6-B498-43B3-948B-1728B52AA6E4}">
                <adec:decorative xmlns:adec="http://schemas.microsoft.com/office/drawing/2017/decorative" val="1"/>
              </a:ext>
            </a:extLst>
          </p:cNvPr>
          <p:cNvSpPr>
            <a:spLocks noGrp="1"/>
          </p:cNvSpPr>
          <p:nvPr>
            <p:ph type="sldNum" sz="quarter" idx="4"/>
          </p:nvPr>
        </p:nvSpPr>
        <p:spPr>
          <a:xfrm>
            <a:off x="11466740" y="6511066"/>
            <a:ext cx="290100" cy="191861"/>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DBE135E-2566-4748-853C-8A3B78F0FB00}" type="slidenum">
              <a:rPr kumimoji="0" lang="en-GB" sz="900" b="0" i="0" u="none" strike="noStrike" kern="1200" cap="none" spc="0" normalizeH="0" baseline="0" noProof="0" dirty="0" smtClean="0">
                <a:ln>
                  <a:noFill/>
                </a:ln>
                <a:solidFill>
                  <a:prstClr val="white"/>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15</a:t>
            </a:fld>
            <a:endParaRPr kumimoji="0" lang="en-GB" sz="9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Picture 3" descr="Trinity Career Skills Award Logo">
            <a:extLst>
              <a:ext uri="{FF2B5EF4-FFF2-40B4-BE49-F238E27FC236}">
                <a16:creationId xmlns:a16="http://schemas.microsoft.com/office/drawing/2014/main" id="{FACA5D3D-0937-F00F-8D05-11F971B3100D}"/>
              </a:ext>
            </a:extLst>
          </p:cNvPr>
          <p:cNvPicPr>
            <a:picLocks noChangeAspect="1"/>
          </p:cNvPicPr>
          <p:nvPr/>
        </p:nvPicPr>
        <p:blipFill>
          <a:blip r:embed="rId2"/>
          <a:stretch>
            <a:fillRect/>
          </a:stretch>
        </p:blipFill>
        <p:spPr>
          <a:xfrm>
            <a:off x="1411234" y="215602"/>
            <a:ext cx="3583500" cy="1971030"/>
          </a:xfrm>
          <a:prstGeom prst="rect">
            <a:avLst/>
          </a:prstGeom>
        </p:spPr>
      </p:pic>
      <p:sp>
        <p:nvSpPr>
          <p:cNvPr id="2" name="Title 1">
            <a:extLst>
              <a:ext uri="{FF2B5EF4-FFF2-40B4-BE49-F238E27FC236}">
                <a16:creationId xmlns:a16="http://schemas.microsoft.com/office/drawing/2014/main" id="{511B1C5F-8A2D-4E61-8C64-04A5169390D2}"/>
              </a:ext>
            </a:extLst>
          </p:cNvPr>
          <p:cNvSpPr>
            <a:spLocks noGrp="1"/>
          </p:cNvSpPr>
          <p:nvPr>
            <p:ph type="title"/>
          </p:nvPr>
        </p:nvSpPr>
        <p:spPr>
          <a:xfrm>
            <a:off x="318098" y="2715020"/>
            <a:ext cx="5777330" cy="940404"/>
          </a:xfrm>
        </p:spPr>
        <p:txBody>
          <a:bodyPr/>
          <a:lstStyle/>
          <a:p>
            <a:r>
              <a:rPr lang="en-GB" sz="3600" b="1" dirty="0">
                <a:latin typeface="Source Sans Pro"/>
                <a:ea typeface="Source Sans Pro"/>
                <a:cs typeface="Calibri"/>
              </a:rPr>
              <a:t>Trinity Career Skills Award</a:t>
            </a:r>
          </a:p>
        </p:txBody>
      </p:sp>
      <p:sp>
        <p:nvSpPr>
          <p:cNvPr id="3" name="TextBox 2">
            <a:extLst>
              <a:ext uri="{FF2B5EF4-FFF2-40B4-BE49-F238E27FC236}">
                <a16:creationId xmlns:a16="http://schemas.microsoft.com/office/drawing/2014/main" id="{38B0EA06-3E76-B895-A5AA-903209B5A918}"/>
              </a:ext>
            </a:extLst>
          </p:cNvPr>
          <p:cNvSpPr txBox="1"/>
          <p:nvPr/>
        </p:nvSpPr>
        <p:spPr>
          <a:xfrm>
            <a:off x="147484" y="3822247"/>
            <a:ext cx="5660931" cy="3924151"/>
          </a:xfrm>
          <a:prstGeom prst="rect">
            <a:avLst/>
          </a:prstGeom>
          <a:noFill/>
        </p:spPr>
        <p:txBody>
          <a:bodyPr wrap="square" lIns="0" tIns="0" rIns="0" bIns="0" rtlCol="0" anchor="t">
            <a:spAutoFit/>
          </a:bodyPr>
          <a:lstStyle/>
          <a:p>
            <a:pPr marL="0" marR="0" lvl="0" indent="0" algn="ctr" defTabSz="914377" rtl="0" eaLnBrk="1" fontAlgn="base" latinLnBrk="0" hangingPunct="1">
              <a:lnSpc>
                <a:spcPct val="100000"/>
              </a:lnSpc>
              <a:spcBef>
                <a:spcPts val="0"/>
              </a:spcBef>
              <a:spcAft>
                <a:spcPts val="0"/>
              </a:spcAft>
              <a:buClrTx/>
              <a:buSzTx/>
              <a:buFontTx/>
              <a:buNone/>
              <a:tabLst/>
              <a:defRPr/>
            </a:pPr>
            <a:r>
              <a:rPr kumimoji="0" lang="en-IE" sz="2800" b="0" i="0" u="none" strike="noStrike" kern="1200" cap="none" spc="0" normalizeH="0" baseline="0" noProof="0" dirty="0">
                <a:ln>
                  <a:noFill/>
                </a:ln>
                <a:solidFill>
                  <a:srgbClr val="0569B9"/>
                </a:solidFill>
                <a:effectLst/>
                <a:uLnTx/>
                <a:uFillTx/>
                <a:latin typeface="Calibri"/>
                <a:ea typeface="Calibri"/>
                <a:cs typeface="Calibri"/>
              </a:rPr>
              <a:t>The award equips you with the advantage you need to launch your career. Get involved with workshops, connect with employers, and gain experience.</a:t>
            </a:r>
            <a:endParaRPr kumimoji="0" lang="en-IE" sz="2800" b="0" i="0" u="none" strike="noStrike" kern="1200" cap="none" spc="0" normalizeH="0" baseline="0" noProof="0" dirty="0">
              <a:ln>
                <a:noFill/>
              </a:ln>
              <a:solidFill>
                <a:srgbClr val="0569B9"/>
              </a:solidFill>
              <a:effectLst/>
              <a:uLnTx/>
              <a:uFillTx/>
              <a:latin typeface="Calibri" panose="020F0502020204030204" pitchFamily="34" charset="0"/>
              <a:ea typeface="+mn-ea"/>
              <a:cs typeface="+mn-cs"/>
            </a:endParaRPr>
          </a:p>
          <a:p>
            <a:pPr marL="342900" marR="0" lvl="0" indent="-34290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IE" sz="2800" b="0" i="0" u="none" strike="noStrike" kern="1200" cap="none" spc="0" normalizeH="0" baseline="0" noProof="0" dirty="0">
              <a:ln>
                <a:noFill/>
              </a:ln>
              <a:solidFill>
                <a:srgbClr val="0569B9"/>
              </a:solidFill>
              <a:effectLst/>
              <a:uLnTx/>
              <a:uFillTx/>
              <a:latin typeface="Calibri"/>
              <a:ea typeface="Calibri"/>
              <a:cs typeface="Calibri"/>
            </a:endParaRPr>
          </a:p>
          <a:p>
            <a:pPr marL="342900" marR="0" lvl="0" indent="-34290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2000" b="0" i="0" u="none" strike="noStrike" kern="1200" cap="none" spc="0" normalizeH="0" baseline="0" noProof="0" dirty="0">
              <a:ln>
                <a:noFill/>
              </a:ln>
              <a:solidFill>
                <a:srgbClr val="0569B9"/>
              </a:solidFill>
              <a:effectLst/>
              <a:uLnTx/>
              <a:uFillTx/>
              <a:latin typeface="Calibri"/>
              <a:ea typeface="Calibri"/>
              <a:cs typeface="Calibri"/>
            </a:endParaRPr>
          </a:p>
          <a:p>
            <a:pPr marL="342900" marR="0" lvl="0" indent="-34290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2000" b="0" i="0" u="none" strike="noStrike" kern="1200" cap="none" spc="0" normalizeH="0" baseline="0" noProof="0" dirty="0">
              <a:ln>
                <a:noFill/>
              </a:ln>
              <a:solidFill>
                <a:srgbClr val="0569B9"/>
              </a:solidFill>
              <a:effectLst/>
              <a:uLnTx/>
              <a:uFillTx/>
              <a:latin typeface="Calibri"/>
              <a:ea typeface="Calibri"/>
              <a:cs typeface="Calibri"/>
            </a:endParaRPr>
          </a:p>
          <a:p>
            <a:pPr marL="342900" marR="0" lvl="0" indent="-34290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IE" sz="2000" b="0" i="0" u="none" strike="noStrike" kern="1200" cap="none" spc="0" normalizeH="0" baseline="0" noProof="0" dirty="0">
              <a:ln>
                <a:noFill/>
              </a:ln>
              <a:solidFill>
                <a:srgbClr val="0569B9"/>
              </a:solidFill>
              <a:effectLst/>
              <a:uLnTx/>
              <a:uFillTx/>
              <a:latin typeface="Calibri" panose="020F0502020204030204" pitchFamily="34" charset="0"/>
              <a:ea typeface="+mn-ea"/>
              <a:cs typeface="+mn-cs"/>
            </a:endParaRPr>
          </a:p>
          <a:p>
            <a:pPr marL="0" marR="0" lvl="0" indent="0" algn="l" defTabSz="914377" rtl="0" eaLnBrk="1" fontAlgn="base"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IE" sz="900" b="0" i="0" u="none" strike="noStrike" kern="1200" cap="none" spc="0" normalizeH="0" baseline="0" noProof="0" dirty="0">
              <a:ln>
                <a:noFill/>
              </a:ln>
              <a:solidFill>
                <a:srgbClr val="0569B9"/>
              </a:solidFill>
              <a:effectLst/>
              <a:uLnTx/>
              <a:uFillTx/>
              <a:latin typeface="Calibri"/>
              <a:ea typeface="+mn-ea"/>
              <a:cs typeface="+mn-cs"/>
            </a:endParaRPr>
          </a:p>
        </p:txBody>
      </p:sp>
      <p:pic>
        <p:nvPicPr>
          <p:cNvPr id="7" name="Picture 6" descr="A group of people walking in front of a wooden door">
            <a:extLst>
              <a:ext uri="{FF2B5EF4-FFF2-40B4-BE49-F238E27FC236}">
                <a16:creationId xmlns:a16="http://schemas.microsoft.com/office/drawing/2014/main" id="{E8E055DB-50B8-4B53-C8D9-36B00C26AE20}"/>
              </a:ext>
            </a:extLst>
          </p:cNvPr>
          <p:cNvPicPr>
            <a:picLocks noChangeAspect="1"/>
          </p:cNvPicPr>
          <p:nvPr/>
        </p:nvPicPr>
        <p:blipFill>
          <a:blip r:embed="rId3"/>
          <a:srcRect l="-191" t="-1596" r="4190" b="-13447"/>
          <a:stretch>
            <a:fillRect/>
          </a:stretch>
        </p:blipFill>
        <p:spPr>
          <a:xfrm>
            <a:off x="6093984" y="-77947"/>
            <a:ext cx="6095909" cy="7360867"/>
          </a:xfrm>
          <a:prstGeom prst="rect">
            <a:avLst/>
          </a:prstGeom>
        </p:spPr>
      </p:pic>
    </p:spTree>
    <p:extLst>
      <p:ext uri="{BB962C8B-B14F-4D97-AF65-F5344CB8AC3E}">
        <p14:creationId xmlns:p14="http://schemas.microsoft.com/office/powerpoint/2010/main" val="2556229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0A6EA56-B425-4F8D-9A0F-974475865C8F}"/>
              </a:ext>
            </a:extLst>
          </p:cNvPr>
          <p:cNvSpPr>
            <a:spLocks noGrp="1"/>
          </p:cNvSpPr>
          <p:nvPr>
            <p:ph type="sldNum" sz="quarter" idx="4"/>
          </p:nvPr>
        </p:nvSpPr>
        <p:spPr>
          <a:xfrm>
            <a:off x="11466740" y="6511066"/>
            <a:ext cx="290100" cy="191861"/>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DBE135E-2566-4748-853C-8A3B78F0FB00}" type="slidenum">
              <a:rPr kumimoji="0" lang="en-GB" sz="9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16</a:t>
            </a:fld>
            <a:endParaRPr kumimoji="0" lang="en-GB" sz="9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Picture 3" descr="Trinity Career Skills Award Logo">
            <a:extLst>
              <a:ext uri="{FF2B5EF4-FFF2-40B4-BE49-F238E27FC236}">
                <a16:creationId xmlns:a16="http://schemas.microsoft.com/office/drawing/2014/main" id="{BC1BF107-6DC4-DFBC-3FE8-45E074139EC7}"/>
              </a:ext>
            </a:extLst>
          </p:cNvPr>
          <p:cNvPicPr>
            <a:picLocks noChangeAspect="1"/>
          </p:cNvPicPr>
          <p:nvPr/>
        </p:nvPicPr>
        <p:blipFill>
          <a:blip r:embed="rId2"/>
          <a:stretch>
            <a:fillRect/>
          </a:stretch>
        </p:blipFill>
        <p:spPr>
          <a:xfrm>
            <a:off x="-2164" y="-432"/>
            <a:ext cx="1916257" cy="1150794"/>
          </a:xfrm>
          <a:prstGeom prst="rect">
            <a:avLst/>
          </a:prstGeom>
        </p:spPr>
      </p:pic>
      <p:sp>
        <p:nvSpPr>
          <p:cNvPr id="2" name="Title 1">
            <a:extLst>
              <a:ext uri="{FF2B5EF4-FFF2-40B4-BE49-F238E27FC236}">
                <a16:creationId xmlns:a16="http://schemas.microsoft.com/office/drawing/2014/main" id="{511B1C5F-8A2D-4E61-8C64-04A5169390D2}"/>
              </a:ext>
            </a:extLst>
          </p:cNvPr>
          <p:cNvSpPr>
            <a:spLocks noGrp="1"/>
          </p:cNvSpPr>
          <p:nvPr>
            <p:ph type="title"/>
          </p:nvPr>
        </p:nvSpPr>
        <p:spPr>
          <a:xfrm>
            <a:off x="7061114" y="2006177"/>
            <a:ext cx="3587477" cy="716188"/>
          </a:xfrm>
        </p:spPr>
        <p:txBody>
          <a:bodyPr/>
          <a:lstStyle/>
          <a:p>
            <a:pPr>
              <a:lnSpc>
                <a:spcPct val="100000"/>
              </a:lnSpc>
            </a:pPr>
            <a:r>
              <a:rPr lang="en-IE" sz="1800" b="1" dirty="0">
                <a:latin typeface="Calibri"/>
                <a:ea typeface="Calibri"/>
                <a:cs typeface="Calibri"/>
              </a:rPr>
              <a:t>Gain industry </a:t>
            </a:r>
            <a:r>
              <a:rPr lang="en-IE" sz="1800" b="1" i="0" dirty="0">
                <a:effectLst/>
                <a:latin typeface="Calibri"/>
                <a:ea typeface="Calibri"/>
                <a:cs typeface="Calibri"/>
              </a:rPr>
              <a:t>insights</a:t>
            </a:r>
            <a:r>
              <a:rPr lang="en-IE" sz="1800" b="0" i="0" dirty="0">
                <a:effectLst/>
                <a:latin typeface="Calibri"/>
                <a:ea typeface="Calibri"/>
                <a:cs typeface="Calibri"/>
              </a:rPr>
              <a:t> </a:t>
            </a:r>
            <a:br>
              <a:rPr lang="en-IE" sz="1800" dirty="0">
                <a:latin typeface="Calibri"/>
                <a:ea typeface="Calibri"/>
                <a:cs typeface="Calibri"/>
              </a:rPr>
            </a:br>
            <a:r>
              <a:rPr lang="en-IE" sz="1800" b="0" i="0" dirty="0">
                <a:effectLst/>
                <a:latin typeface="Calibri"/>
                <a:ea typeface="Calibri"/>
                <a:cs typeface="Calibri"/>
              </a:rPr>
              <a:t>and </a:t>
            </a:r>
            <a:r>
              <a:rPr lang="en-IE" sz="1800" b="1" dirty="0">
                <a:latin typeface="Calibri"/>
                <a:ea typeface="Calibri"/>
                <a:cs typeface="Calibri"/>
              </a:rPr>
              <a:t>connect with employers and organisations</a:t>
            </a:r>
            <a:r>
              <a:rPr lang="en-IE" sz="1800" dirty="0">
                <a:latin typeface="Calibri"/>
                <a:ea typeface="Calibri"/>
                <a:cs typeface="Calibri"/>
              </a:rPr>
              <a:t> across different sectors</a:t>
            </a:r>
            <a:r>
              <a:rPr lang="en-IE" sz="1800" b="0" i="0" dirty="0">
                <a:effectLst/>
                <a:latin typeface="Calibri"/>
                <a:ea typeface="Calibri"/>
                <a:cs typeface="Calibri"/>
              </a:rPr>
              <a:t>.</a:t>
            </a:r>
            <a:r>
              <a:rPr lang="en-IE" sz="1800" dirty="0">
                <a:latin typeface="Calibri"/>
                <a:ea typeface="Calibri"/>
                <a:cs typeface="Calibri"/>
              </a:rPr>
              <a:t> </a:t>
            </a:r>
          </a:p>
          <a:p>
            <a:pPr>
              <a:lnSpc>
                <a:spcPct val="100000"/>
              </a:lnSpc>
            </a:pPr>
            <a:endParaRPr lang="en-IE" sz="1800" dirty="0">
              <a:ea typeface="Calibri"/>
              <a:cs typeface="Calibri"/>
            </a:endParaRPr>
          </a:p>
        </p:txBody>
      </p:sp>
      <p:sp>
        <p:nvSpPr>
          <p:cNvPr id="5" name="Freeform 5">
            <a:extLst>
              <a:ext uri="{FF2B5EF4-FFF2-40B4-BE49-F238E27FC236}">
                <a16:creationId xmlns:a16="http://schemas.microsoft.com/office/drawing/2014/main" id="{6379CC32-DF4C-DDAE-6458-ED6058DDC17E}"/>
              </a:ext>
              <a:ext uri="{C183D7F6-B498-43B3-948B-1728B52AA6E4}">
                <adec:decorative xmlns:adec="http://schemas.microsoft.com/office/drawing/2017/decorative" val="1"/>
              </a:ext>
            </a:extLst>
          </p:cNvPr>
          <p:cNvSpPr/>
          <p:nvPr/>
        </p:nvSpPr>
        <p:spPr>
          <a:xfrm>
            <a:off x="6075142" y="1981815"/>
            <a:ext cx="730096" cy="730096"/>
          </a:xfrm>
          <a:custGeom>
            <a:avLst/>
            <a:gdLst>
              <a:gd name="connsiteX0" fmla="*/ 765353 w 765352"/>
              <a:gd name="connsiteY0" fmla="*/ 382676 h 765352"/>
              <a:gd name="connsiteX1" fmla="*/ 382676 w 765352"/>
              <a:gd name="connsiteY1" fmla="*/ 765353 h 765352"/>
              <a:gd name="connsiteX2" fmla="*/ 0 w 765352"/>
              <a:gd name="connsiteY2" fmla="*/ 382676 h 765352"/>
              <a:gd name="connsiteX3" fmla="*/ 382676 w 765352"/>
              <a:gd name="connsiteY3" fmla="*/ 0 h 765352"/>
              <a:gd name="connsiteX4" fmla="*/ 765353 w 765352"/>
              <a:gd name="connsiteY4" fmla="*/ 382539 h 765352"/>
              <a:gd name="connsiteX5" fmla="*/ 765353 w 765352"/>
              <a:gd name="connsiteY5" fmla="*/ 382676 h 76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5352" h="765352">
                <a:moveTo>
                  <a:pt x="765353" y="382676"/>
                </a:moveTo>
                <a:cubicBezTo>
                  <a:pt x="765353" y="594023"/>
                  <a:pt x="594023" y="765353"/>
                  <a:pt x="382676" y="765353"/>
                </a:cubicBezTo>
                <a:cubicBezTo>
                  <a:pt x="171330" y="765353"/>
                  <a:pt x="0" y="594023"/>
                  <a:pt x="0" y="382676"/>
                </a:cubicBezTo>
                <a:cubicBezTo>
                  <a:pt x="0" y="171330"/>
                  <a:pt x="171330" y="0"/>
                  <a:pt x="382676" y="0"/>
                </a:cubicBezTo>
                <a:cubicBezTo>
                  <a:pt x="593985" y="-38"/>
                  <a:pt x="765315" y="171231"/>
                  <a:pt x="765353" y="382539"/>
                </a:cubicBezTo>
                <a:cubicBezTo>
                  <a:pt x="765353" y="382584"/>
                  <a:pt x="765353" y="382632"/>
                  <a:pt x="765353" y="382676"/>
                </a:cubicBezTo>
              </a:path>
            </a:pathLst>
          </a:custGeom>
          <a:solidFill>
            <a:schemeClr val="accent5"/>
          </a:solidFill>
          <a:ln w="3399" cap="flat">
            <a:solidFill>
              <a:srgbClr val="4472C4"/>
            </a:solidFill>
            <a:prstDash val="solid"/>
            <a:miter/>
          </a:ln>
        </p:spPr>
        <p:txBody>
          <a:bodyPr rtlCol="0" anchor="ct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569B9"/>
              </a:solidFill>
              <a:effectLst/>
              <a:uLnTx/>
              <a:uFillTx/>
              <a:latin typeface="Calibri"/>
              <a:ea typeface="+mn-ea"/>
              <a:cs typeface="+mn-cs"/>
            </a:endParaRPr>
          </a:p>
        </p:txBody>
      </p:sp>
      <p:sp>
        <p:nvSpPr>
          <p:cNvPr id="8" name="Graphic 34">
            <a:extLst>
              <a:ext uri="{FF2B5EF4-FFF2-40B4-BE49-F238E27FC236}">
                <a16:creationId xmlns:a16="http://schemas.microsoft.com/office/drawing/2014/main" id="{535779FE-EE7A-15D8-265A-A01DE27275F3}"/>
              </a:ext>
              <a:ext uri="{C183D7F6-B498-43B3-948B-1728B52AA6E4}">
                <adec:decorative xmlns:adec="http://schemas.microsoft.com/office/drawing/2017/decorative" val="1"/>
              </a:ext>
            </a:extLst>
          </p:cNvPr>
          <p:cNvSpPr/>
          <p:nvPr/>
        </p:nvSpPr>
        <p:spPr>
          <a:xfrm>
            <a:off x="6242719" y="2163109"/>
            <a:ext cx="394941" cy="428871"/>
          </a:xfrm>
          <a:custGeom>
            <a:avLst/>
            <a:gdLst>
              <a:gd name="connsiteX0" fmla="*/ 123995 w 225587"/>
              <a:gd name="connsiteY0" fmla="*/ 182598 h 244968"/>
              <a:gd name="connsiteX1" fmla="*/ 124087 w 225587"/>
              <a:gd name="connsiteY1" fmla="*/ 182504 h 244968"/>
              <a:gd name="connsiteX2" fmla="*/ 127927 w 225587"/>
              <a:gd name="connsiteY2" fmla="*/ 129352 h 244968"/>
              <a:gd name="connsiteX3" fmla="*/ 128567 w 225587"/>
              <a:gd name="connsiteY3" fmla="*/ 129352 h 244968"/>
              <a:gd name="connsiteX4" fmla="*/ 140546 w 225587"/>
              <a:gd name="connsiteY4" fmla="*/ 120321 h 244968"/>
              <a:gd name="connsiteX5" fmla="*/ 143198 w 225587"/>
              <a:gd name="connsiteY5" fmla="*/ 83632 h 244968"/>
              <a:gd name="connsiteX6" fmla="*/ 143198 w 225587"/>
              <a:gd name="connsiteY6" fmla="*/ 82973 h 244968"/>
              <a:gd name="connsiteX7" fmla="*/ 129665 w 225587"/>
              <a:gd name="connsiteY7" fmla="*/ 69427 h 244968"/>
              <a:gd name="connsiteX8" fmla="*/ 96838 w 225587"/>
              <a:gd name="connsiteY8" fmla="*/ 69427 h 244968"/>
              <a:gd name="connsiteX9" fmla="*/ 84402 w 225587"/>
              <a:gd name="connsiteY9" fmla="*/ 82973 h 244968"/>
              <a:gd name="connsiteX10" fmla="*/ 87054 w 225587"/>
              <a:gd name="connsiteY10" fmla="*/ 120321 h 244968"/>
              <a:gd name="connsiteX11" fmla="*/ 99124 w 225587"/>
              <a:gd name="connsiteY11" fmla="*/ 129352 h 244968"/>
              <a:gd name="connsiteX12" fmla="*/ 99764 w 225587"/>
              <a:gd name="connsiteY12" fmla="*/ 129352 h 244968"/>
              <a:gd name="connsiteX13" fmla="*/ 103604 w 225587"/>
              <a:gd name="connsiteY13" fmla="*/ 182692 h 244968"/>
              <a:gd name="connsiteX14" fmla="*/ 113754 w 225587"/>
              <a:gd name="connsiteY14" fmla="*/ 54751 h 244968"/>
              <a:gd name="connsiteX15" fmla="*/ 126738 w 225587"/>
              <a:gd name="connsiteY15" fmla="*/ 41299 h 244968"/>
              <a:gd name="connsiteX16" fmla="*/ 113754 w 225587"/>
              <a:gd name="connsiteY16" fmla="*/ 27846 h 244968"/>
              <a:gd name="connsiteX17" fmla="*/ 100770 w 225587"/>
              <a:gd name="connsiteY17" fmla="*/ 41299 h 244968"/>
              <a:gd name="connsiteX18" fmla="*/ 113754 w 225587"/>
              <a:gd name="connsiteY18" fmla="*/ 54751 h 244968"/>
              <a:gd name="connsiteX19" fmla="*/ 162217 w 225587"/>
              <a:gd name="connsiteY19" fmla="*/ 147414 h 244968"/>
              <a:gd name="connsiteX20" fmla="*/ 165509 w 225587"/>
              <a:gd name="connsiteY20" fmla="*/ 101318 h 244968"/>
              <a:gd name="connsiteX21" fmla="*/ 166058 w 225587"/>
              <a:gd name="connsiteY21" fmla="*/ 101318 h 244968"/>
              <a:gd name="connsiteX22" fmla="*/ 178036 w 225587"/>
              <a:gd name="connsiteY22" fmla="*/ 92287 h 244968"/>
              <a:gd name="connsiteX23" fmla="*/ 180688 w 225587"/>
              <a:gd name="connsiteY23" fmla="*/ 55504 h 244968"/>
              <a:gd name="connsiteX24" fmla="*/ 180688 w 225587"/>
              <a:gd name="connsiteY24" fmla="*/ 54845 h 244968"/>
              <a:gd name="connsiteX25" fmla="*/ 167155 w 225587"/>
              <a:gd name="connsiteY25" fmla="*/ 41299 h 244968"/>
              <a:gd name="connsiteX26" fmla="*/ 137071 w 225587"/>
              <a:gd name="connsiteY26" fmla="*/ 41299 h 244968"/>
              <a:gd name="connsiteX27" fmla="*/ 152159 w 225587"/>
              <a:gd name="connsiteY27" fmla="*/ 26905 h 244968"/>
              <a:gd name="connsiteX28" fmla="*/ 165143 w 225587"/>
              <a:gd name="connsiteY28" fmla="*/ 13453 h 244968"/>
              <a:gd name="connsiteX29" fmla="*/ 152159 w 225587"/>
              <a:gd name="connsiteY29" fmla="*/ 0 h 244968"/>
              <a:gd name="connsiteX30" fmla="*/ 139174 w 225587"/>
              <a:gd name="connsiteY30" fmla="*/ 13453 h 244968"/>
              <a:gd name="connsiteX31" fmla="*/ 152159 w 225587"/>
              <a:gd name="connsiteY31" fmla="*/ 26905 h 244968"/>
              <a:gd name="connsiteX32" fmla="*/ 91991 w 225587"/>
              <a:gd name="connsiteY32" fmla="*/ 41393 h 244968"/>
              <a:gd name="connsiteX33" fmla="*/ 59164 w 225587"/>
              <a:gd name="connsiteY33" fmla="*/ 41393 h 244968"/>
              <a:gd name="connsiteX34" fmla="*/ 46728 w 225587"/>
              <a:gd name="connsiteY34" fmla="*/ 54939 h 244968"/>
              <a:gd name="connsiteX35" fmla="*/ 49380 w 225587"/>
              <a:gd name="connsiteY35" fmla="*/ 92287 h 244968"/>
              <a:gd name="connsiteX36" fmla="*/ 61450 w 225587"/>
              <a:gd name="connsiteY36" fmla="*/ 101318 h 244968"/>
              <a:gd name="connsiteX37" fmla="*/ 62090 w 225587"/>
              <a:gd name="connsiteY37" fmla="*/ 101318 h 244968"/>
              <a:gd name="connsiteX38" fmla="*/ 65382 w 225587"/>
              <a:gd name="connsiteY38" fmla="*/ 147414 h 244968"/>
              <a:gd name="connsiteX39" fmla="*/ 76995 w 225587"/>
              <a:gd name="connsiteY39" fmla="*/ 26905 h 244968"/>
              <a:gd name="connsiteX40" fmla="*/ 89980 w 225587"/>
              <a:gd name="connsiteY40" fmla="*/ 13453 h 244968"/>
              <a:gd name="connsiteX41" fmla="*/ 76995 w 225587"/>
              <a:gd name="connsiteY41" fmla="*/ 0 h 244968"/>
              <a:gd name="connsiteX42" fmla="*/ 64011 w 225587"/>
              <a:gd name="connsiteY42" fmla="*/ 13453 h 244968"/>
              <a:gd name="connsiteX43" fmla="*/ 76995 w 225587"/>
              <a:gd name="connsiteY43" fmla="*/ 26905 h 244968"/>
              <a:gd name="connsiteX44" fmla="*/ 127287 w 225587"/>
              <a:gd name="connsiteY44" fmla="*/ 244969 h 244968"/>
              <a:gd name="connsiteX45" fmla="*/ 127287 w 225587"/>
              <a:gd name="connsiteY45" fmla="*/ 225213 h 244968"/>
              <a:gd name="connsiteX46" fmla="*/ 191295 w 225587"/>
              <a:gd name="connsiteY46" fmla="*/ 225213 h 244968"/>
              <a:gd name="connsiteX47" fmla="*/ 191295 w 225587"/>
              <a:gd name="connsiteY47" fmla="*/ 244969 h 244968"/>
              <a:gd name="connsiteX48" fmla="*/ 137894 w 225587"/>
              <a:gd name="connsiteY48" fmla="*/ 214395 h 244968"/>
              <a:gd name="connsiteX49" fmla="*/ 148501 w 225587"/>
              <a:gd name="connsiteY49" fmla="*/ 179587 h 244968"/>
              <a:gd name="connsiteX50" fmla="*/ 172459 w 225587"/>
              <a:gd name="connsiteY50" fmla="*/ 165853 h 244968"/>
              <a:gd name="connsiteX51" fmla="*/ 186723 w 225587"/>
              <a:gd name="connsiteY51" fmla="*/ 151083 h 244968"/>
              <a:gd name="connsiteX52" fmla="*/ 205285 w 225587"/>
              <a:gd name="connsiteY52" fmla="*/ 150330 h 244968"/>
              <a:gd name="connsiteX53" fmla="*/ 205743 w 225587"/>
              <a:gd name="connsiteY53" fmla="*/ 156633 h 244968"/>
              <a:gd name="connsiteX54" fmla="*/ 178768 w 225587"/>
              <a:gd name="connsiteY54" fmla="*/ 184573 h 244968"/>
              <a:gd name="connsiteX55" fmla="*/ 200165 w 225587"/>
              <a:gd name="connsiteY55" fmla="*/ 145627 h 244968"/>
              <a:gd name="connsiteX56" fmla="*/ 204828 w 225587"/>
              <a:gd name="connsiteY56" fmla="*/ 111196 h 244968"/>
              <a:gd name="connsiteX57" fmla="*/ 220739 w 225587"/>
              <a:gd name="connsiteY57" fmla="*/ 93133 h 244968"/>
              <a:gd name="connsiteX58" fmla="*/ 225585 w 225587"/>
              <a:gd name="connsiteY58" fmla="*/ 97743 h 244968"/>
              <a:gd name="connsiteX59" fmla="*/ 223573 w 225587"/>
              <a:gd name="connsiteY59" fmla="*/ 166887 h 244968"/>
              <a:gd name="connsiteX60" fmla="*/ 221287 w 225587"/>
              <a:gd name="connsiteY60" fmla="*/ 172344 h 244968"/>
              <a:gd name="connsiteX61" fmla="*/ 180597 w 225587"/>
              <a:gd name="connsiteY61" fmla="*/ 214489 h 244968"/>
              <a:gd name="connsiteX62" fmla="*/ 98301 w 225587"/>
              <a:gd name="connsiteY62" fmla="*/ 244969 h 244968"/>
              <a:gd name="connsiteX63" fmla="*/ 98301 w 225587"/>
              <a:gd name="connsiteY63" fmla="*/ 225213 h 244968"/>
              <a:gd name="connsiteX64" fmla="*/ 34293 w 225587"/>
              <a:gd name="connsiteY64" fmla="*/ 225213 h 244968"/>
              <a:gd name="connsiteX65" fmla="*/ 34293 w 225587"/>
              <a:gd name="connsiteY65" fmla="*/ 244969 h 244968"/>
              <a:gd name="connsiteX66" fmla="*/ 46820 w 225587"/>
              <a:gd name="connsiteY66" fmla="*/ 184667 h 244968"/>
              <a:gd name="connsiteX67" fmla="*/ 19845 w 225587"/>
              <a:gd name="connsiteY67" fmla="*/ 156727 h 244968"/>
              <a:gd name="connsiteX68" fmla="*/ 20302 w 225587"/>
              <a:gd name="connsiteY68" fmla="*/ 150424 h 244968"/>
              <a:gd name="connsiteX69" fmla="*/ 38865 w 225587"/>
              <a:gd name="connsiteY69" fmla="*/ 151177 h 244968"/>
              <a:gd name="connsiteX70" fmla="*/ 53129 w 225587"/>
              <a:gd name="connsiteY70" fmla="*/ 165947 h 244968"/>
              <a:gd name="connsiteX71" fmla="*/ 77087 w 225587"/>
              <a:gd name="connsiteY71" fmla="*/ 179681 h 244968"/>
              <a:gd name="connsiteX72" fmla="*/ 87694 w 225587"/>
              <a:gd name="connsiteY72" fmla="*/ 214489 h 244968"/>
              <a:gd name="connsiteX73" fmla="*/ 25423 w 225587"/>
              <a:gd name="connsiteY73" fmla="*/ 145627 h 244968"/>
              <a:gd name="connsiteX74" fmla="*/ 20760 w 225587"/>
              <a:gd name="connsiteY74" fmla="*/ 111196 h 244968"/>
              <a:gd name="connsiteX75" fmla="*/ 4849 w 225587"/>
              <a:gd name="connsiteY75" fmla="*/ 93133 h 244968"/>
              <a:gd name="connsiteX76" fmla="*/ 3 w 225587"/>
              <a:gd name="connsiteY76" fmla="*/ 97743 h 244968"/>
              <a:gd name="connsiteX77" fmla="*/ 2014 w 225587"/>
              <a:gd name="connsiteY77" fmla="*/ 166887 h 244968"/>
              <a:gd name="connsiteX78" fmla="*/ 4300 w 225587"/>
              <a:gd name="connsiteY78" fmla="*/ 172344 h 244968"/>
              <a:gd name="connsiteX79" fmla="*/ 44991 w 225587"/>
              <a:gd name="connsiteY79" fmla="*/ 214489 h 24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25587" h="244968">
                <a:moveTo>
                  <a:pt x="123995" y="182598"/>
                </a:moveTo>
                <a:cubicBezTo>
                  <a:pt x="123995" y="182598"/>
                  <a:pt x="124087" y="182598"/>
                  <a:pt x="124087" y="182504"/>
                </a:cubicBezTo>
                <a:lnTo>
                  <a:pt x="127927" y="129352"/>
                </a:lnTo>
                <a:cubicBezTo>
                  <a:pt x="127927" y="129352"/>
                  <a:pt x="128293" y="129352"/>
                  <a:pt x="128567" y="129352"/>
                </a:cubicBezTo>
                <a:cubicBezTo>
                  <a:pt x="133231" y="128599"/>
                  <a:pt x="140089" y="126059"/>
                  <a:pt x="140546" y="120321"/>
                </a:cubicBezTo>
                <a:lnTo>
                  <a:pt x="143198" y="83632"/>
                </a:lnTo>
                <a:cubicBezTo>
                  <a:pt x="143198" y="83632"/>
                  <a:pt x="143198" y="83067"/>
                  <a:pt x="143198" y="82973"/>
                </a:cubicBezTo>
                <a:cubicBezTo>
                  <a:pt x="143198" y="75636"/>
                  <a:pt x="136523" y="69615"/>
                  <a:pt x="129665" y="69427"/>
                </a:cubicBezTo>
                <a:lnTo>
                  <a:pt x="96838" y="69427"/>
                </a:lnTo>
                <a:cubicBezTo>
                  <a:pt x="89980" y="69615"/>
                  <a:pt x="84402" y="75730"/>
                  <a:pt x="84402" y="82973"/>
                </a:cubicBezTo>
                <a:lnTo>
                  <a:pt x="87054" y="120321"/>
                </a:lnTo>
                <a:cubicBezTo>
                  <a:pt x="87419" y="126059"/>
                  <a:pt x="94460" y="128599"/>
                  <a:pt x="99124" y="129352"/>
                </a:cubicBezTo>
                <a:cubicBezTo>
                  <a:pt x="99306" y="129352"/>
                  <a:pt x="99581" y="129352"/>
                  <a:pt x="99764" y="129352"/>
                </a:cubicBezTo>
                <a:lnTo>
                  <a:pt x="103604" y="182692"/>
                </a:lnTo>
                <a:moveTo>
                  <a:pt x="113754" y="54751"/>
                </a:moveTo>
                <a:cubicBezTo>
                  <a:pt x="120886" y="54751"/>
                  <a:pt x="126738" y="48730"/>
                  <a:pt x="126738" y="41299"/>
                </a:cubicBezTo>
                <a:cubicBezTo>
                  <a:pt x="126738" y="33867"/>
                  <a:pt x="120886" y="27846"/>
                  <a:pt x="113754" y="27846"/>
                </a:cubicBezTo>
                <a:cubicBezTo>
                  <a:pt x="106622" y="27846"/>
                  <a:pt x="100770" y="33867"/>
                  <a:pt x="100770" y="41299"/>
                </a:cubicBezTo>
                <a:cubicBezTo>
                  <a:pt x="100770" y="48730"/>
                  <a:pt x="106622" y="54751"/>
                  <a:pt x="113754" y="54751"/>
                </a:cubicBezTo>
                <a:close/>
                <a:moveTo>
                  <a:pt x="162217" y="147414"/>
                </a:moveTo>
                <a:lnTo>
                  <a:pt x="165509" y="101318"/>
                </a:lnTo>
                <a:cubicBezTo>
                  <a:pt x="165509" y="101318"/>
                  <a:pt x="165875" y="101318"/>
                  <a:pt x="166058" y="101318"/>
                </a:cubicBezTo>
                <a:cubicBezTo>
                  <a:pt x="170721" y="100565"/>
                  <a:pt x="177671" y="98025"/>
                  <a:pt x="178036" y="92287"/>
                </a:cubicBezTo>
                <a:lnTo>
                  <a:pt x="180688" y="55504"/>
                </a:lnTo>
                <a:lnTo>
                  <a:pt x="180688" y="54845"/>
                </a:lnTo>
                <a:cubicBezTo>
                  <a:pt x="180688" y="47507"/>
                  <a:pt x="174013" y="41487"/>
                  <a:pt x="167155" y="41299"/>
                </a:cubicBezTo>
                <a:lnTo>
                  <a:pt x="137071" y="41299"/>
                </a:lnTo>
                <a:moveTo>
                  <a:pt x="152159" y="26905"/>
                </a:moveTo>
                <a:cubicBezTo>
                  <a:pt x="159291" y="26905"/>
                  <a:pt x="165143" y="20884"/>
                  <a:pt x="165143" y="13453"/>
                </a:cubicBezTo>
                <a:cubicBezTo>
                  <a:pt x="165143" y="6021"/>
                  <a:pt x="159291" y="0"/>
                  <a:pt x="152159" y="0"/>
                </a:cubicBezTo>
                <a:cubicBezTo>
                  <a:pt x="145027" y="0"/>
                  <a:pt x="139174" y="6021"/>
                  <a:pt x="139174" y="13453"/>
                </a:cubicBezTo>
                <a:cubicBezTo>
                  <a:pt x="139174" y="20884"/>
                  <a:pt x="145027" y="26905"/>
                  <a:pt x="152159" y="26905"/>
                </a:cubicBezTo>
                <a:close/>
                <a:moveTo>
                  <a:pt x="91991" y="41393"/>
                </a:moveTo>
                <a:lnTo>
                  <a:pt x="59164" y="41393"/>
                </a:lnTo>
                <a:cubicBezTo>
                  <a:pt x="52306" y="41487"/>
                  <a:pt x="46728" y="47601"/>
                  <a:pt x="46728" y="54939"/>
                </a:cubicBezTo>
                <a:lnTo>
                  <a:pt x="49380" y="92287"/>
                </a:lnTo>
                <a:cubicBezTo>
                  <a:pt x="49746" y="98025"/>
                  <a:pt x="56787" y="100565"/>
                  <a:pt x="61450" y="101318"/>
                </a:cubicBezTo>
                <a:cubicBezTo>
                  <a:pt x="61633" y="101318"/>
                  <a:pt x="61816" y="101318"/>
                  <a:pt x="62090" y="101318"/>
                </a:cubicBezTo>
                <a:lnTo>
                  <a:pt x="65382" y="147414"/>
                </a:lnTo>
                <a:moveTo>
                  <a:pt x="76995" y="26905"/>
                </a:moveTo>
                <a:cubicBezTo>
                  <a:pt x="84127" y="26905"/>
                  <a:pt x="89980" y="20884"/>
                  <a:pt x="89980" y="13453"/>
                </a:cubicBezTo>
                <a:cubicBezTo>
                  <a:pt x="89980" y="6021"/>
                  <a:pt x="84127" y="0"/>
                  <a:pt x="76995" y="0"/>
                </a:cubicBezTo>
                <a:cubicBezTo>
                  <a:pt x="69863" y="0"/>
                  <a:pt x="64011" y="6021"/>
                  <a:pt x="64011" y="13453"/>
                </a:cubicBezTo>
                <a:cubicBezTo>
                  <a:pt x="64011" y="20884"/>
                  <a:pt x="69863" y="26905"/>
                  <a:pt x="76995" y="26905"/>
                </a:cubicBezTo>
                <a:close/>
                <a:moveTo>
                  <a:pt x="127287" y="244969"/>
                </a:moveTo>
                <a:lnTo>
                  <a:pt x="127287" y="225213"/>
                </a:lnTo>
                <a:lnTo>
                  <a:pt x="191295" y="225213"/>
                </a:lnTo>
                <a:lnTo>
                  <a:pt x="191295" y="244969"/>
                </a:lnTo>
                <a:moveTo>
                  <a:pt x="137894" y="214395"/>
                </a:moveTo>
                <a:cubicBezTo>
                  <a:pt x="137254" y="198026"/>
                  <a:pt x="140637" y="187866"/>
                  <a:pt x="148501" y="179587"/>
                </a:cubicBezTo>
                <a:cubicBezTo>
                  <a:pt x="156274" y="171497"/>
                  <a:pt x="161394" y="168110"/>
                  <a:pt x="172459" y="165853"/>
                </a:cubicBezTo>
                <a:cubicBezTo>
                  <a:pt x="177579" y="160584"/>
                  <a:pt x="184437" y="153435"/>
                  <a:pt x="186723" y="151083"/>
                </a:cubicBezTo>
                <a:cubicBezTo>
                  <a:pt x="188735" y="148919"/>
                  <a:pt x="195867" y="143369"/>
                  <a:pt x="205285" y="150330"/>
                </a:cubicBezTo>
                <a:cubicBezTo>
                  <a:pt x="207297" y="151836"/>
                  <a:pt x="207480" y="154846"/>
                  <a:pt x="205743" y="156633"/>
                </a:cubicBezTo>
                <a:lnTo>
                  <a:pt x="178768" y="184573"/>
                </a:lnTo>
                <a:moveTo>
                  <a:pt x="200165" y="145627"/>
                </a:moveTo>
                <a:cubicBezTo>
                  <a:pt x="200165" y="145627"/>
                  <a:pt x="202908" y="125119"/>
                  <a:pt x="204828" y="111196"/>
                </a:cubicBezTo>
                <a:cubicBezTo>
                  <a:pt x="206474" y="99060"/>
                  <a:pt x="212875" y="94356"/>
                  <a:pt x="220739" y="93133"/>
                </a:cubicBezTo>
                <a:cubicBezTo>
                  <a:pt x="223391" y="92757"/>
                  <a:pt x="225677" y="94921"/>
                  <a:pt x="225585" y="97743"/>
                </a:cubicBezTo>
                <a:lnTo>
                  <a:pt x="223573" y="166887"/>
                </a:lnTo>
                <a:cubicBezTo>
                  <a:pt x="223573" y="168957"/>
                  <a:pt x="222659" y="170839"/>
                  <a:pt x="221287" y="172344"/>
                </a:cubicBezTo>
                <a:lnTo>
                  <a:pt x="180597" y="214489"/>
                </a:lnTo>
                <a:moveTo>
                  <a:pt x="98301" y="244969"/>
                </a:moveTo>
                <a:lnTo>
                  <a:pt x="98301" y="225213"/>
                </a:lnTo>
                <a:lnTo>
                  <a:pt x="34293" y="225213"/>
                </a:lnTo>
                <a:lnTo>
                  <a:pt x="34293" y="244969"/>
                </a:lnTo>
                <a:moveTo>
                  <a:pt x="46820" y="184667"/>
                </a:moveTo>
                <a:lnTo>
                  <a:pt x="19845" y="156727"/>
                </a:lnTo>
                <a:cubicBezTo>
                  <a:pt x="18108" y="154940"/>
                  <a:pt x="18291" y="151836"/>
                  <a:pt x="20302" y="150424"/>
                </a:cubicBezTo>
                <a:cubicBezTo>
                  <a:pt x="29721" y="143463"/>
                  <a:pt x="36762" y="149013"/>
                  <a:pt x="38865" y="151177"/>
                </a:cubicBezTo>
                <a:cubicBezTo>
                  <a:pt x="41151" y="153529"/>
                  <a:pt x="48009" y="160679"/>
                  <a:pt x="53129" y="165947"/>
                </a:cubicBezTo>
                <a:cubicBezTo>
                  <a:pt x="64285" y="168204"/>
                  <a:pt x="69314" y="171591"/>
                  <a:pt x="77087" y="179681"/>
                </a:cubicBezTo>
                <a:cubicBezTo>
                  <a:pt x="85042" y="187866"/>
                  <a:pt x="88334" y="198120"/>
                  <a:pt x="87694" y="214489"/>
                </a:cubicBezTo>
                <a:moveTo>
                  <a:pt x="25423" y="145627"/>
                </a:moveTo>
                <a:cubicBezTo>
                  <a:pt x="25423" y="145627"/>
                  <a:pt x="22680" y="125119"/>
                  <a:pt x="20760" y="111196"/>
                </a:cubicBezTo>
                <a:cubicBezTo>
                  <a:pt x="19114" y="99060"/>
                  <a:pt x="12804" y="94356"/>
                  <a:pt x="4849" y="93133"/>
                </a:cubicBezTo>
                <a:cubicBezTo>
                  <a:pt x="2197" y="92757"/>
                  <a:pt x="-89" y="94921"/>
                  <a:pt x="3" y="97743"/>
                </a:cubicBezTo>
                <a:lnTo>
                  <a:pt x="2014" y="166887"/>
                </a:lnTo>
                <a:cubicBezTo>
                  <a:pt x="2014" y="168957"/>
                  <a:pt x="2929" y="170839"/>
                  <a:pt x="4300" y="172344"/>
                </a:cubicBezTo>
                <a:lnTo>
                  <a:pt x="44991" y="214489"/>
                </a:lnTo>
              </a:path>
            </a:pathLst>
          </a:custGeom>
          <a:solidFill>
            <a:schemeClr val="accent5"/>
          </a:solidFill>
          <a:ln w="15875" cap="rnd">
            <a:solidFill>
              <a:schemeClr val="bg1"/>
            </a:solidFill>
            <a:prstDash val="solid"/>
            <a:round/>
          </a:ln>
        </p:spPr>
        <p:txBody>
          <a:bodyPr rtlCol="0" anchor="ct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569B9"/>
              </a:solidFill>
              <a:effectLst/>
              <a:uLnTx/>
              <a:uFillTx/>
              <a:latin typeface="Calibri"/>
              <a:ea typeface="+mn-ea"/>
              <a:cs typeface="+mn-cs"/>
            </a:endParaRPr>
          </a:p>
        </p:txBody>
      </p:sp>
      <p:grpSp>
        <p:nvGrpSpPr>
          <p:cNvPr id="11" name="Group 10">
            <a:extLst>
              <a:ext uri="{FF2B5EF4-FFF2-40B4-BE49-F238E27FC236}">
                <a16:creationId xmlns:a16="http://schemas.microsoft.com/office/drawing/2014/main" id="{3EA71DB0-08C0-F858-1186-0D1ACD4AA069}"/>
              </a:ext>
              <a:ext uri="{C183D7F6-B498-43B3-948B-1728B52AA6E4}">
                <adec:decorative xmlns:adec="http://schemas.microsoft.com/office/drawing/2017/decorative" val="1"/>
              </a:ext>
            </a:extLst>
          </p:cNvPr>
          <p:cNvGrpSpPr>
            <a:grpSpLocks noChangeAspect="1"/>
          </p:cNvGrpSpPr>
          <p:nvPr/>
        </p:nvGrpSpPr>
        <p:grpSpPr>
          <a:xfrm>
            <a:off x="5999746" y="3473411"/>
            <a:ext cx="730096" cy="730096"/>
            <a:chOff x="9322636" y="3495984"/>
            <a:chExt cx="765352" cy="765352"/>
          </a:xfrm>
          <a:solidFill>
            <a:schemeClr val="accent5"/>
          </a:solidFill>
        </p:grpSpPr>
        <p:sp>
          <p:nvSpPr>
            <p:cNvPr id="12" name="Freeform 11">
              <a:extLst>
                <a:ext uri="{FF2B5EF4-FFF2-40B4-BE49-F238E27FC236}">
                  <a16:creationId xmlns:a16="http://schemas.microsoft.com/office/drawing/2014/main" id="{16230197-65D1-A0B2-B058-E8A38CF6FFB4}"/>
                </a:ext>
              </a:extLst>
            </p:cNvPr>
            <p:cNvSpPr/>
            <p:nvPr/>
          </p:nvSpPr>
          <p:spPr>
            <a:xfrm>
              <a:off x="9322636" y="3495984"/>
              <a:ext cx="765352" cy="765352"/>
            </a:xfrm>
            <a:custGeom>
              <a:avLst/>
              <a:gdLst>
                <a:gd name="connsiteX0" fmla="*/ 765353 w 765352"/>
                <a:gd name="connsiteY0" fmla="*/ 382676 h 765352"/>
                <a:gd name="connsiteX1" fmla="*/ 382676 w 765352"/>
                <a:gd name="connsiteY1" fmla="*/ 765353 h 765352"/>
                <a:gd name="connsiteX2" fmla="*/ 0 w 765352"/>
                <a:gd name="connsiteY2" fmla="*/ 382676 h 765352"/>
                <a:gd name="connsiteX3" fmla="*/ 382676 w 765352"/>
                <a:gd name="connsiteY3" fmla="*/ 0 h 765352"/>
                <a:gd name="connsiteX4" fmla="*/ 765353 w 765352"/>
                <a:gd name="connsiteY4" fmla="*/ 382539 h 765352"/>
                <a:gd name="connsiteX5" fmla="*/ 765353 w 765352"/>
                <a:gd name="connsiteY5" fmla="*/ 382676 h 76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5352" h="765352">
                  <a:moveTo>
                    <a:pt x="765353" y="382676"/>
                  </a:moveTo>
                  <a:cubicBezTo>
                    <a:pt x="765353" y="594023"/>
                    <a:pt x="594023" y="765353"/>
                    <a:pt x="382676" y="765353"/>
                  </a:cubicBezTo>
                  <a:cubicBezTo>
                    <a:pt x="171330" y="765353"/>
                    <a:pt x="0" y="594023"/>
                    <a:pt x="0" y="382676"/>
                  </a:cubicBezTo>
                  <a:cubicBezTo>
                    <a:pt x="0" y="171330"/>
                    <a:pt x="171330" y="0"/>
                    <a:pt x="382676" y="0"/>
                  </a:cubicBezTo>
                  <a:cubicBezTo>
                    <a:pt x="593985" y="-38"/>
                    <a:pt x="765315" y="171231"/>
                    <a:pt x="765353" y="382539"/>
                  </a:cubicBezTo>
                  <a:cubicBezTo>
                    <a:pt x="765353" y="382584"/>
                    <a:pt x="765353" y="382632"/>
                    <a:pt x="765353" y="382676"/>
                  </a:cubicBezTo>
                </a:path>
              </a:pathLst>
            </a:custGeom>
            <a:solidFill>
              <a:schemeClr val="accent6"/>
            </a:solidFill>
            <a:ln w="3399" cap="flat">
              <a:noFill/>
              <a:prstDash val="solid"/>
              <a:miter/>
            </a:ln>
          </p:spPr>
          <p:txBody>
            <a:bodyPr rtlCol="0" anchor="ct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569B9"/>
                </a:solidFill>
                <a:effectLst/>
                <a:uLnTx/>
                <a:uFillTx/>
                <a:latin typeface="Calibri"/>
                <a:ea typeface="+mn-ea"/>
                <a:cs typeface="+mn-cs"/>
              </a:endParaRPr>
            </a:p>
          </p:txBody>
        </p:sp>
        <p:sp>
          <p:nvSpPr>
            <p:cNvPr id="13" name="Graphic 42">
              <a:extLst>
                <a:ext uri="{FF2B5EF4-FFF2-40B4-BE49-F238E27FC236}">
                  <a16:creationId xmlns:a16="http://schemas.microsoft.com/office/drawing/2014/main" id="{2472E495-3884-C193-6F8E-BE58B16638B5}"/>
                </a:ext>
              </a:extLst>
            </p:cNvPr>
            <p:cNvSpPr/>
            <p:nvPr/>
          </p:nvSpPr>
          <p:spPr>
            <a:xfrm>
              <a:off x="9502107" y="3673330"/>
              <a:ext cx="388825" cy="388997"/>
            </a:xfrm>
            <a:custGeom>
              <a:avLst/>
              <a:gdLst>
                <a:gd name="connsiteX0" fmla="*/ 44119 w 211863"/>
                <a:gd name="connsiteY0" fmla="*/ 167745 h 211957"/>
                <a:gd name="connsiteX1" fmla="*/ 26283 w 211863"/>
                <a:gd name="connsiteY1" fmla="*/ 185580 h 211957"/>
                <a:gd name="connsiteX2" fmla="*/ 58856 w 211863"/>
                <a:gd name="connsiteY2" fmla="*/ 182576 h 211957"/>
                <a:gd name="connsiteX3" fmla="*/ 29475 w 211863"/>
                <a:gd name="connsiteY3" fmla="*/ 211957 h 211957"/>
                <a:gd name="connsiteX4" fmla="*/ 29381 w 211863"/>
                <a:gd name="connsiteY4" fmla="*/ 153101 h 211957"/>
                <a:gd name="connsiteX5" fmla="*/ 0 w 211863"/>
                <a:gd name="connsiteY5" fmla="*/ 182482 h 211957"/>
                <a:gd name="connsiteX6" fmla="*/ 146530 w 211863"/>
                <a:gd name="connsiteY6" fmla="*/ 90584 h 211957"/>
                <a:gd name="connsiteX7" fmla="*/ 121373 w 211863"/>
                <a:gd name="connsiteY7" fmla="*/ 90584 h 211957"/>
                <a:gd name="connsiteX8" fmla="*/ 121373 w 211863"/>
                <a:gd name="connsiteY8" fmla="*/ 65333 h 211957"/>
                <a:gd name="connsiteX9" fmla="*/ 146530 w 211863"/>
                <a:gd name="connsiteY9" fmla="*/ 65333 h 211957"/>
                <a:gd name="connsiteX10" fmla="*/ 146530 w 211863"/>
                <a:gd name="connsiteY10" fmla="*/ 90584 h 211957"/>
                <a:gd name="connsiteX11" fmla="*/ 156668 w 211863"/>
                <a:gd name="connsiteY11" fmla="*/ 11734 h 211957"/>
                <a:gd name="connsiteX12" fmla="*/ 199942 w 211863"/>
                <a:gd name="connsiteY12" fmla="*/ 55008 h 211957"/>
                <a:gd name="connsiteX13" fmla="*/ 35577 w 211863"/>
                <a:gd name="connsiteY13" fmla="*/ 134515 h 211957"/>
                <a:gd name="connsiteX14" fmla="*/ 77442 w 211863"/>
                <a:gd name="connsiteY14" fmla="*/ 176381 h 211957"/>
                <a:gd name="connsiteX15" fmla="*/ 159578 w 211863"/>
                <a:gd name="connsiteY15" fmla="*/ 123532 h 211957"/>
                <a:gd name="connsiteX16" fmla="*/ 211864 w 211863"/>
                <a:gd name="connsiteY16" fmla="*/ 0 h 211957"/>
                <a:gd name="connsiteX17" fmla="*/ 88331 w 211863"/>
                <a:gd name="connsiteY17" fmla="*/ 52285 h 211957"/>
                <a:gd name="connsiteX18" fmla="*/ 47310 w 211863"/>
                <a:gd name="connsiteY18" fmla="*/ 121467 h 211957"/>
                <a:gd name="connsiteX19" fmla="*/ 90396 w 211863"/>
                <a:gd name="connsiteY19" fmla="*/ 164553 h 211957"/>
                <a:gd name="connsiteX20" fmla="*/ 159578 w 211863"/>
                <a:gd name="connsiteY20" fmla="*/ 123532 h 211957"/>
                <a:gd name="connsiteX21" fmla="*/ 47123 w 211863"/>
                <a:gd name="connsiteY21" fmla="*/ 121186 h 211957"/>
                <a:gd name="connsiteX22" fmla="*/ 1502 w 211863"/>
                <a:gd name="connsiteY22" fmla="*/ 100534 h 211957"/>
                <a:gd name="connsiteX23" fmla="*/ 82136 w 211863"/>
                <a:gd name="connsiteY23" fmla="*/ 58481 h 211957"/>
                <a:gd name="connsiteX24" fmla="*/ 90396 w 211863"/>
                <a:gd name="connsiteY24" fmla="*/ 164553 h 211957"/>
                <a:gd name="connsiteX25" fmla="*/ 111048 w 211863"/>
                <a:gd name="connsiteY25" fmla="*/ 210174 h 211957"/>
                <a:gd name="connsiteX26" fmla="*/ 153101 w 211863"/>
                <a:gd name="connsiteY26" fmla="*/ 129540 h 211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1863" h="211957">
                  <a:moveTo>
                    <a:pt x="44119" y="167745"/>
                  </a:moveTo>
                  <a:lnTo>
                    <a:pt x="26283" y="185580"/>
                  </a:lnTo>
                  <a:moveTo>
                    <a:pt x="58856" y="182576"/>
                  </a:moveTo>
                  <a:lnTo>
                    <a:pt x="29475" y="211957"/>
                  </a:lnTo>
                  <a:moveTo>
                    <a:pt x="29381" y="153101"/>
                  </a:moveTo>
                  <a:lnTo>
                    <a:pt x="0" y="182482"/>
                  </a:lnTo>
                  <a:moveTo>
                    <a:pt x="146530" y="90584"/>
                  </a:moveTo>
                  <a:cubicBezTo>
                    <a:pt x="139584" y="97530"/>
                    <a:pt x="128320" y="97530"/>
                    <a:pt x="121373" y="90584"/>
                  </a:cubicBezTo>
                  <a:cubicBezTo>
                    <a:pt x="114427" y="83638"/>
                    <a:pt x="114427" y="72373"/>
                    <a:pt x="121373" y="65333"/>
                  </a:cubicBezTo>
                  <a:cubicBezTo>
                    <a:pt x="128320" y="58387"/>
                    <a:pt x="139584" y="58387"/>
                    <a:pt x="146530" y="65333"/>
                  </a:cubicBezTo>
                  <a:cubicBezTo>
                    <a:pt x="153477" y="72280"/>
                    <a:pt x="153477" y="83544"/>
                    <a:pt x="146530" y="90584"/>
                  </a:cubicBezTo>
                  <a:close/>
                  <a:moveTo>
                    <a:pt x="156668" y="11734"/>
                  </a:moveTo>
                  <a:lnTo>
                    <a:pt x="199942" y="55008"/>
                  </a:lnTo>
                  <a:moveTo>
                    <a:pt x="35577" y="134515"/>
                  </a:moveTo>
                  <a:lnTo>
                    <a:pt x="77442" y="176381"/>
                  </a:lnTo>
                  <a:moveTo>
                    <a:pt x="159578" y="123532"/>
                  </a:moveTo>
                  <a:cubicBezTo>
                    <a:pt x="208109" y="75002"/>
                    <a:pt x="211864" y="0"/>
                    <a:pt x="211864" y="0"/>
                  </a:cubicBezTo>
                  <a:cubicBezTo>
                    <a:pt x="211864" y="0"/>
                    <a:pt x="136862" y="3755"/>
                    <a:pt x="88331" y="52285"/>
                  </a:cubicBezTo>
                  <a:cubicBezTo>
                    <a:pt x="67492" y="73124"/>
                    <a:pt x="54914" y="98939"/>
                    <a:pt x="47310" y="121467"/>
                  </a:cubicBezTo>
                  <a:lnTo>
                    <a:pt x="90396" y="164553"/>
                  </a:lnTo>
                  <a:cubicBezTo>
                    <a:pt x="113019" y="156950"/>
                    <a:pt x="138739" y="144465"/>
                    <a:pt x="159578" y="123532"/>
                  </a:cubicBezTo>
                  <a:close/>
                  <a:moveTo>
                    <a:pt x="47123" y="121186"/>
                  </a:moveTo>
                  <a:lnTo>
                    <a:pt x="1502" y="100534"/>
                  </a:lnTo>
                  <a:cubicBezTo>
                    <a:pt x="31822" y="70214"/>
                    <a:pt x="61766" y="52004"/>
                    <a:pt x="82136" y="58481"/>
                  </a:cubicBezTo>
                  <a:moveTo>
                    <a:pt x="90396" y="164553"/>
                  </a:moveTo>
                  <a:lnTo>
                    <a:pt x="111048" y="210174"/>
                  </a:lnTo>
                  <a:cubicBezTo>
                    <a:pt x="141368" y="179854"/>
                    <a:pt x="159578" y="149910"/>
                    <a:pt x="153101" y="129540"/>
                  </a:cubicBezTo>
                </a:path>
              </a:pathLst>
            </a:custGeom>
            <a:solidFill>
              <a:schemeClr val="accent6"/>
            </a:solidFill>
            <a:ln w="15875" cap="rnd">
              <a:solidFill>
                <a:schemeClr val="bg1"/>
              </a:solidFill>
              <a:prstDash val="solid"/>
              <a:round/>
            </a:ln>
          </p:spPr>
          <p:txBody>
            <a:bodyPr rtlCol="0" anchor="ct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569B9"/>
                </a:solidFill>
                <a:effectLst/>
                <a:uLnTx/>
                <a:uFillTx/>
                <a:latin typeface="Calibri"/>
                <a:ea typeface="+mn-ea"/>
                <a:cs typeface="+mn-cs"/>
              </a:endParaRPr>
            </a:p>
          </p:txBody>
        </p:sp>
      </p:grpSp>
      <p:grpSp>
        <p:nvGrpSpPr>
          <p:cNvPr id="14" name="Group 13">
            <a:extLst>
              <a:ext uri="{FF2B5EF4-FFF2-40B4-BE49-F238E27FC236}">
                <a16:creationId xmlns:a16="http://schemas.microsoft.com/office/drawing/2014/main" id="{A084F09D-0987-F1A1-1FFD-FC734F241DA1}"/>
              </a:ext>
              <a:ext uri="{C183D7F6-B498-43B3-948B-1728B52AA6E4}">
                <adec:decorative xmlns:adec="http://schemas.microsoft.com/office/drawing/2017/decorative" val="1"/>
              </a:ext>
            </a:extLst>
          </p:cNvPr>
          <p:cNvGrpSpPr>
            <a:grpSpLocks noChangeAspect="1"/>
          </p:cNvGrpSpPr>
          <p:nvPr/>
        </p:nvGrpSpPr>
        <p:grpSpPr>
          <a:xfrm>
            <a:off x="1090653" y="2076886"/>
            <a:ext cx="730096" cy="730096"/>
            <a:chOff x="10225315" y="3495984"/>
            <a:chExt cx="765352" cy="765352"/>
          </a:xfrm>
          <a:solidFill>
            <a:schemeClr val="accent5"/>
          </a:solidFill>
        </p:grpSpPr>
        <p:sp>
          <p:nvSpPr>
            <p:cNvPr id="15" name="Freeform 17">
              <a:extLst>
                <a:ext uri="{FF2B5EF4-FFF2-40B4-BE49-F238E27FC236}">
                  <a16:creationId xmlns:a16="http://schemas.microsoft.com/office/drawing/2014/main" id="{BDC51432-2350-53AE-850E-9460D0F87005}"/>
                </a:ext>
              </a:extLst>
            </p:cNvPr>
            <p:cNvSpPr/>
            <p:nvPr/>
          </p:nvSpPr>
          <p:spPr>
            <a:xfrm>
              <a:off x="10225315" y="3495984"/>
              <a:ext cx="765352" cy="765352"/>
            </a:xfrm>
            <a:custGeom>
              <a:avLst/>
              <a:gdLst>
                <a:gd name="connsiteX0" fmla="*/ 765353 w 765352"/>
                <a:gd name="connsiteY0" fmla="*/ 382676 h 765352"/>
                <a:gd name="connsiteX1" fmla="*/ 382676 w 765352"/>
                <a:gd name="connsiteY1" fmla="*/ 765353 h 765352"/>
                <a:gd name="connsiteX2" fmla="*/ 0 w 765352"/>
                <a:gd name="connsiteY2" fmla="*/ 382676 h 765352"/>
                <a:gd name="connsiteX3" fmla="*/ 382676 w 765352"/>
                <a:gd name="connsiteY3" fmla="*/ 0 h 765352"/>
                <a:gd name="connsiteX4" fmla="*/ 765353 w 765352"/>
                <a:gd name="connsiteY4" fmla="*/ 382539 h 765352"/>
                <a:gd name="connsiteX5" fmla="*/ 765353 w 765352"/>
                <a:gd name="connsiteY5" fmla="*/ 382676 h 76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5352" h="765352">
                  <a:moveTo>
                    <a:pt x="765353" y="382676"/>
                  </a:moveTo>
                  <a:cubicBezTo>
                    <a:pt x="765353" y="594023"/>
                    <a:pt x="594023" y="765353"/>
                    <a:pt x="382676" y="765353"/>
                  </a:cubicBezTo>
                  <a:cubicBezTo>
                    <a:pt x="171330" y="765353"/>
                    <a:pt x="0" y="594023"/>
                    <a:pt x="0" y="382676"/>
                  </a:cubicBezTo>
                  <a:cubicBezTo>
                    <a:pt x="0" y="171330"/>
                    <a:pt x="171330" y="0"/>
                    <a:pt x="382676" y="0"/>
                  </a:cubicBezTo>
                  <a:cubicBezTo>
                    <a:pt x="593985" y="-38"/>
                    <a:pt x="765315" y="171231"/>
                    <a:pt x="765353" y="382539"/>
                  </a:cubicBezTo>
                  <a:cubicBezTo>
                    <a:pt x="765353" y="382584"/>
                    <a:pt x="765353" y="382632"/>
                    <a:pt x="765353" y="382676"/>
                  </a:cubicBezTo>
                </a:path>
              </a:pathLst>
            </a:custGeom>
            <a:grpFill/>
            <a:ln w="3399" cap="flat">
              <a:noFill/>
              <a:prstDash val="solid"/>
              <a:miter/>
            </a:ln>
          </p:spPr>
          <p:txBody>
            <a:bodyPr rtlCol="0" anchor="ct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569B9"/>
                </a:solidFill>
                <a:effectLst/>
                <a:uLnTx/>
                <a:uFillTx/>
                <a:latin typeface="Calibri"/>
                <a:ea typeface="+mn-ea"/>
                <a:cs typeface="+mn-cs"/>
              </a:endParaRPr>
            </a:p>
          </p:txBody>
        </p:sp>
        <p:sp>
          <p:nvSpPr>
            <p:cNvPr id="16" name="Graphic 44">
              <a:extLst>
                <a:ext uri="{FF2B5EF4-FFF2-40B4-BE49-F238E27FC236}">
                  <a16:creationId xmlns:a16="http://schemas.microsoft.com/office/drawing/2014/main" id="{07CC3738-AE4E-B58E-B3B2-8481EB65E283}"/>
                </a:ext>
              </a:extLst>
            </p:cNvPr>
            <p:cNvSpPr/>
            <p:nvPr/>
          </p:nvSpPr>
          <p:spPr>
            <a:xfrm>
              <a:off x="10400851" y="3646963"/>
              <a:ext cx="429733" cy="456231"/>
            </a:xfrm>
            <a:custGeom>
              <a:avLst/>
              <a:gdLst>
                <a:gd name="connsiteX0" fmla="*/ 234154 w 234153"/>
                <a:gd name="connsiteY0" fmla="*/ 155222 h 248591"/>
                <a:gd name="connsiteX1" fmla="*/ 233968 w 234153"/>
                <a:gd name="connsiteY1" fmla="*/ 135467 h 248591"/>
                <a:gd name="connsiteX2" fmla="*/ 217634 w 234153"/>
                <a:gd name="connsiteY2" fmla="*/ 107150 h 248591"/>
                <a:gd name="connsiteX3" fmla="*/ 192947 w 234153"/>
                <a:gd name="connsiteY3" fmla="*/ 103387 h 248591"/>
                <a:gd name="connsiteX4" fmla="*/ 174386 w 234153"/>
                <a:gd name="connsiteY4" fmla="*/ 105363 h 248591"/>
                <a:gd name="connsiteX5" fmla="*/ 0 w 234153"/>
                <a:gd name="connsiteY5" fmla="*/ 155222 h 248591"/>
                <a:gd name="connsiteX6" fmla="*/ 186 w 234153"/>
                <a:gd name="connsiteY6" fmla="*/ 135467 h 248591"/>
                <a:gd name="connsiteX7" fmla="*/ 16520 w 234153"/>
                <a:gd name="connsiteY7" fmla="*/ 107150 h 248591"/>
                <a:gd name="connsiteX8" fmla="*/ 41207 w 234153"/>
                <a:gd name="connsiteY8" fmla="*/ 103387 h 248591"/>
                <a:gd name="connsiteX9" fmla="*/ 59768 w 234153"/>
                <a:gd name="connsiteY9" fmla="*/ 105363 h 248591"/>
                <a:gd name="connsiteX10" fmla="*/ 177356 w 234153"/>
                <a:gd name="connsiteY10" fmla="*/ 190406 h 248591"/>
                <a:gd name="connsiteX11" fmla="*/ 210859 w 234153"/>
                <a:gd name="connsiteY11" fmla="*/ 224743 h 248591"/>
                <a:gd name="connsiteX12" fmla="*/ 210766 w 234153"/>
                <a:gd name="connsiteY12" fmla="*/ 239795 h 248591"/>
                <a:gd name="connsiteX13" fmla="*/ 205105 w 234153"/>
                <a:gd name="connsiteY13" fmla="*/ 245533 h 248591"/>
                <a:gd name="connsiteX14" fmla="*/ 190256 w 234153"/>
                <a:gd name="connsiteY14" fmla="*/ 245439 h 248591"/>
                <a:gd name="connsiteX15" fmla="*/ 166033 w 234153"/>
                <a:gd name="connsiteY15" fmla="*/ 220604 h 248591"/>
                <a:gd name="connsiteX16" fmla="*/ 210673 w 234153"/>
                <a:gd name="connsiteY16" fmla="*/ 161149 h 248591"/>
                <a:gd name="connsiteX17" fmla="*/ 210673 w 234153"/>
                <a:gd name="connsiteY17" fmla="*/ 137066 h 248591"/>
                <a:gd name="connsiteX18" fmla="*/ 175685 w 234153"/>
                <a:gd name="connsiteY18" fmla="*/ 71684 h 248591"/>
                <a:gd name="connsiteX19" fmla="*/ 193040 w 234153"/>
                <a:gd name="connsiteY19" fmla="*/ 89182 h 248591"/>
                <a:gd name="connsiteX20" fmla="*/ 210302 w 234153"/>
                <a:gd name="connsiteY20" fmla="*/ 71590 h 248591"/>
                <a:gd name="connsiteX21" fmla="*/ 192947 w 234153"/>
                <a:gd name="connsiteY21" fmla="*/ 54093 h 248591"/>
                <a:gd name="connsiteX22" fmla="*/ 175685 w 234153"/>
                <a:gd name="connsiteY22" fmla="*/ 71684 h 248591"/>
                <a:gd name="connsiteX23" fmla="*/ 23573 w 234153"/>
                <a:gd name="connsiteY23" fmla="*/ 161149 h 248591"/>
                <a:gd name="connsiteX24" fmla="*/ 23573 w 234153"/>
                <a:gd name="connsiteY24" fmla="*/ 137066 h 248591"/>
                <a:gd name="connsiteX25" fmla="*/ 136056 w 234153"/>
                <a:gd name="connsiteY25" fmla="*/ 180810 h 248591"/>
                <a:gd name="connsiteX26" fmla="*/ 136335 w 234153"/>
                <a:gd name="connsiteY26" fmla="*/ 200754 h 248591"/>
                <a:gd name="connsiteX27" fmla="*/ 97634 w 234153"/>
                <a:gd name="connsiteY27" fmla="*/ 200754 h 248591"/>
                <a:gd name="connsiteX28" fmla="*/ 97634 w 234153"/>
                <a:gd name="connsiteY28" fmla="*/ 180622 h 248591"/>
                <a:gd name="connsiteX29" fmla="*/ 75731 w 234153"/>
                <a:gd name="connsiteY29" fmla="*/ 187301 h 248591"/>
                <a:gd name="connsiteX30" fmla="*/ 75917 w 234153"/>
                <a:gd name="connsiteY30" fmla="*/ 179964 h 248591"/>
                <a:gd name="connsiteX31" fmla="*/ 92251 w 234153"/>
                <a:gd name="connsiteY31" fmla="*/ 154470 h 248591"/>
                <a:gd name="connsiteX32" fmla="*/ 117031 w 234153"/>
                <a:gd name="connsiteY32" fmla="*/ 151083 h 248591"/>
                <a:gd name="connsiteX33" fmla="*/ 141717 w 234153"/>
                <a:gd name="connsiteY33" fmla="*/ 154658 h 248591"/>
                <a:gd name="connsiteX34" fmla="*/ 157866 w 234153"/>
                <a:gd name="connsiteY34" fmla="*/ 180340 h 248591"/>
                <a:gd name="connsiteX35" fmla="*/ 157866 w 234153"/>
                <a:gd name="connsiteY35" fmla="*/ 187490 h 248591"/>
                <a:gd name="connsiteX36" fmla="*/ 135592 w 234153"/>
                <a:gd name="connsiteY36" fmla="*/ 116934 h 248591"/>
                <a:gd name="connsiteX37" fmla="*/ 117031 w 234153"/>
                <a:gd name="connsiteY37" fmla="*/ 135561 h 248591"/>
                <a:gd name="connsiteX38" fmla="*/ 98655 w 234153"/>
                <a:gd name="connsiteY38" fmla="*/ 116746 h 248591"/>
                <a:gd name="connsiteX39" fmla="*/ 117216 w 234153"/>
                <a:gd name="connsiteY39" fmla="*/ 98119 h 248591"/>
                <a:gd name="connsiteX40" fmla="*/ 135592 w 234153"/>
                <a:gd name="connsiteY40" fmla="*/ 116934 h 248591"/>
                <a:gd name="connsiteX41" fmla="*/ 167704 w 234153"/>
                <a:gd name="connsiteY41" fmla="*/ 97837 h 248591"/>
                <a:gd name="connsiteX42" fmla="*/ 167704 w 234153"/>
                <a:gd name="connsiteY42" fmla="*/ 200660 h 248591"/>
                <a:gd name="connsiteX43" fmla="*/ 66265 w 234153"/>
                <a:gd name="connsiteY43" fmla="*/ 200660 h 248591"/>
                <a:gd name="connsiteX44" fmla="*/ 66265 w 234153"/>
                <a:gd name="connsiteY44" fmla="*/ 97837 h 248591"/>
                <a:gd name="connsiteX45" fmla="*/ 167704 w 234153"/>
                <a:gd name="connsiteY45" fmla="*/ 97837 h 248591"/>
                <a:gd name="connsiteX46" fmla="*/ 87425 w 234153"/>
                <a:gd name="connsiteY46" fmla="*/ 64064 h 248591"/>
                <a:gd name="connsiteX47" fmla="*/ 97355 w 234153"/>
                <a:gd name="connsiteY47" fmla="*/ 52023 h 248591"/>
                <a:gd name="connsiteX48" fmla="*/ 117216 w 234153"/>
                <a:gd name="connsiteY48" fmla="*/ 48166 h 248591"/>
                <a:gd name="connsiteX49" fmla="*/ 137077 w 234153"/>
                <a:gd name="connsiteY49" fmla="*/ 52117 h 248591"/>
                <a:gd name="connsiteX50" fmla="*/ 146915 w 234153"/>
                <a:gd name="connsiteY50" fmla="*/ 63970 h 248591"/>
                <a:gd name="connsiteX51" fmla="*/ 133550 w 234153"/>
                <a:gd name="connsiteY51" fmla="*/ 16463 h 248591"/>
                <a:gd name="connsiteX52" fmla="*/ 117309 w 234153"/>
                <a:gd name="connsiteY52" fmla="*/ 32832 h 248591"/>
                <a:gd name="connsiteX53" fmla="*/ 101160 w 234153"/>
                <a:gd name="connsiteY53" fmla="*/ 16369 h 248591"/>
                <a:gd name="connsiteX54" fmla="*/ 117402 w 234153"/>
                <a:gd name="connsiteY54" fmla="*/ 0 h 248591"/>
                <a:gd name="connsiteX55" fmla="*/ 133550 w 234153"/>
                <a:gd name="connsiteY55" fmla="*/ 16463 h 248591"/>
                <a:gd name="connsiteX56" fmla="*/ 58562 w 234153"/>
                <a:gd name="connsiteY56" fmla="*/ 71684 h 248591"/>
                <a:gd name="connsiteX57" fmla="*/ 41207 w 234153"/>
                <a:gd name="connsiteY57" fmla="*/ 89182 h 248591"/>
                <a:gd name="connsiteX58" fmla="*/ 23944 w 234153"/>
                <a:gd name="connsiteY58" fmla="*/ 71590 h 248591"/>
                <a:gd name="connsiteX59" fmla="*/ 41299 w 234153"/>
                <a:gd name="connsiteY59" fmla="*/ 54093 h 248591"/>
                <a:gd name="connsiteX60" fmla="*/ 58562 w 234153"/>
                <a:gd name="connsiteY60" fmla="*/ 71684 h 248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34153" h="248591">
                  <a:moveTo>
                    <a:pt x="234154" y="155222"/>
                  </a:moveTo>
                  <a:lnTo>
                    <a:pt x="233968" y="135467"/>
                  </a:lnTo>
                  <a:cubicBezTo>
                    <a:pt x="234247" y="122955"/>
                    <a:pt x="227193" y="111007"/>
                    <a:pt x="217634" y="107150"/>
                  </a:cubicBezTo>
                  <a:cubicBezTo>
                    <a:pt x="211509" y="104704"/>
                    <a:pt x="204084" y="103387"/>
                    <a:pt x="192947" y="103387"/>
                  </a:cubicBezTo>
                  <a:cubicBezTo>
                    <a:pt x="185244" y="103387"/>
                    <a:pt x="179304" y="104140"/>
                    <a:pt x="174386" y="105363"/>
                  </a:cubicBezTo>
                  <a:moveTo>
                    <a:pt x="0" y="155222"/>
                  </a:moveTo>
                  <a:lnTo>
                    <a:pt x="186" y="135467"/>
                  </a:lnTo>
                  <a:cubicBezTo>
                    <a:pt x="-93" y="122955"/>
                    <a:pt x="6961" y="111007"/>
                    <a:pt x="16520" y="107150"/>
                  </a:cubicBezTo>
                  <a:cubicBezTo>
                    <a:pt x="22645" y="104704"/>
                    <a:pt x="30070" y="103387"/>
                    <a:pt x="41207" y="103387"/>
                  </a:cubicBezTo>
                  <a:cubicBezTo>
                    <a:pt x="48910" y="103387"/>
                    <a:pt x="54849" y="104140"/>
                    <a:pt x="59768" y="105363"/>
                  </a:cubicBezTo>
                  <a:moveTo>
                    <a:pt x="177356" y="190406"/>
                  </a:moveTo>
                  <a:lnTo>
                    <a:pt x="210859" y="224743"/>
                  </a:lnTo>
                  <a:cubicBezTo>
                    <a:pt x="214943" y="228882"/>
                    <a:pt x="214850" y="235656"/>
                    <a:pt x="210766" y="239795"/>
                  </a:cubicBezTo>
                  <a:lnTo>
                    <a:pt x="205105" y="245533"/>
                  </a:lnTo>
                  <a:cubicBezTo>
                    <a:pt x="201021" y="249673"/>
                    <a:pt x="194339" y="249579"/>
                    <a:pt x="190256" y="245439"/>
                  </a:cubicBezTo>
                  <a:lnTo>
                    <a:pt x="166033" y="220604"/>
                  </a:lnTo>
                  <a:moveTo>
                    <a:pt x="210673" y="161149"/>
                  </a:moveTo>
                  <a:lnTo>
                    <a:pt x="210673" y="137066"/>
                  </a:lnTo>
                  <a:moveTo>
                    <a:pt x="175685" y="71684"/>
                  </a:moveTo>
                  <a:cubicBezTo>
                    <a:pt x="175685" y="81374"/>
                    <a:pt x="183481" y="89182"/>
                    <a:pt x="193040" y="89182"/>
                  </a:cubicBezTo>
                  <a:cubicBezTo>
                    <a:pt x="202599" y="89182"/>
                    <a:pt x="210302" y="81280"/>
                    <a:pt x="210302" y="71590"/>
                  </a:cubicBezTo>
                  <a:cubicBezTo>
                    <a:pt x="210302" y="61901"/>
                    <a:pt x="202506" y="54093"/>
                    <a:pt x="192947" y="54093"/>
                  </a:cubicBezTo>
                  <a:cubicBezTo>
                    <a:pt x="183388" y="54093"/>
                    <a:pt x="175685" y="61995"/>
                    <a:pt x="175685" y="71684"/>
                  </a:cubicBezTo>
                  <a:close/>
                  <a:moveTo>
                    <a:pt x="23573" y="161149"/>
                  </a:moveTo>
                  <a:lnTo>
                    <a:pt x="23573" y="137066"/>
                  </a:lnTo>
                  <a:moveTo>
                    <a:pt x="136056" y="180810"/>
                  </a:moveTo>
                  <a:lnTo>
                    <a:pt x="136335" y="200754"/>
                  </a:lnTo>
                  <a:moveTo>
                    <a:pt x="97634" y="200754"/>
                  </a:moveTo>
                  <a:lnTo>
                    <a:pt x="97634" y="180622"/>
                  </a:lnTo>
                  <a:moveTo>
                    <a:pt x="75731" y="187301"/>
                  </a:moveTo>
                  <a:lnTo>
                    <a:pt x="75917" y="179964"/>
                  </a:lnTo>
                  <a:cubicBezTo>
                    <a:pt x="75638" y="168675"/>
                    <a:pt x="82692" y="157856"/>
                    <a:pt x="92251" y="154470"/>
                  </a:cubicBezTo>
                  <a:cubicBezTo>
                    <a:pt x="98376" y="152306"/>
                    <a:pt x="105801" y="151083"/>
                    <a:pt x="117031" y="151083"/>
                  </a:cubicBezTo>
                  <a:cubicBezTo>
                    <a:pt x="128167" y="151083"/>
                    <a:pt x="135592" y="152400"/>
                    <a:pt x="141717" y="154658"/>
                  </a:cubicBezTo>
                  <a:cubicBezTo>
                    <a:pt x="151184" y="158139"/>
                    <a:pt x="158237" y="169051"/>
                    <a:pt x="157866" y="180340"/>
                  </a:cubicBezTo>
                  <a:lnTo>
                    <a:pt x="157866" y="187490"/>
                  </a:lnTo>
                  <a:moveTo>
                    <a:pt x="135592" y="116934"/>
                  </a:moveTo>
                  <a:cubicBezTo>
                    <a:pt x="135592" y="127282"/>
                    <a:pt x="127239" y="135655"/>
                    <a:pt x="117031" y="135561"/>
                  </a:cubicBezTo>
                  <a:cubicBezTo>
                    <a:pt x="106822" y="135561"/>
                    <a:pt x="98562" y="127094"/>
                    <a:pt x="98655" y="116746"/>
                  </a:cubicBezTo>
                  <a:cubicBezTo>
                    <a:pt x="98655" y="106398"/>
                    <a:pt x="107007" y="98025"/>
                    <a:pt x="117216" y="98119"/>
                  </a:cubicBezTo>
                  <a:cubicBezTo>
                    <a:pt x="127425" y="98119"/>
                    <a:pt x="135685" y="106586"/>
                    <a:pt x="135592" y="116934"/>
                  </a:cubicBezTo>
                  <a:close/>
                  <a:moveTo>
                    <a:pt x="167704" y="97837"/>
                  </a:moveTo>
                  <a:cubicBezTo>
                    <a:pt x="195731" y="126247"/>
                    <a:pt x="195731" y="172250"/>
                    <a:pt x="167704" y="200660"/>
                  </a:cubicBezTo>
                  <a:cubicBezTo>
                    <a:pt x="139676" y="229070"/>
                    <a:pt x="94293" y="229070"/>
                    <a:pt x="66265" y="200660"/>
                  </a:cubicBezTo>
                  <a:cubicBezTo>
                    <a:pt x="38237" y="172250"/>
                    <a:pt x="38237" y="126247"/>
                    <a:pt x="66265" y="97837"/>
                  </a:cubicBezTo>
                  <a:cubicBezTo>
                    <a:pt x="94293" y="69427"/>
                    <a:pt x="139676" y="69427"/>
                    <a:pt x="167704" y="97837"/>
                  </a:cubicBezTo>
                  <a:close/>
                  <a:moveTo>
                    <a:pt x="87425" y="64064"/>
                  </a:moveTo>
                  <a:cubicBezTo>
                    <a:pt x="89838" y="58514"/>
                    <a:pt x="93272" y="54093"/>
                    <a:pt x="97355" y="52023"/>
                  </a:cubicBezTo>
                  <a:cubicBezTo>
                    <a:pt x="102274" y="49577"/>
                    <a:pt x="108307" y="48166"/>
                    <a:pt x="117216" y="48166"/>
                  </a:cubicBezTo>
                  <a:cubicBezTo>
                    <a:pt x="126126" y="48166"/>
                    <a:pt x="132158" y="49671"/>
                    <a:pt x="137077" y="52117"/>
                  </a:cubicBezTo>
                  <a:cubicBezTo>
                    <a:pt x="141068" y="54187"/>
                    <a:pt x="144594" y="58514"/>
                    <a:pt x="146915" y="63970"/>
                  </a:cubicBezTo>
                  <a:moveTo>
                    <a:pt x="133550" y="16463"/>
                  </a:moveTo>
                  <a:cubicBezTo>
                    <a:pt x="133550" y="25494"/>
                    <a:pt x="126218" y="32832"/>
                    <a:pt x="117309" y="32832"/>
                  </a:cubicBezTo>
                  <a:cubicBezTo>
                    <a:pt x="108399" y="32832"/>
                    <a:pt x="101160" y="25400"/>
                    <a:pt x="101160" y="16369"/>
                  </a:cubicBezTo>
                  <a:cubicBezTo>
                    <a:pt x="101160" y="7338"/>
                    <a:pt x="108492" y="0"/>
                    <a:pt x="117402" y="0"/>
                  </a:cubicBezTo>
                  <a:cubicBezTo>
                    <a:pt x="126311" y="0"/>
                    <a:pt x="133550" y="7432"/>
                    <a:pt x="133550" y="16463"/>
                  </a:cubicBezTo>
                  <a:close/>
                  <a:moveTo>
                    <a:pt x="58562" y="71684"/>
                  </a:moveTo>
                  <a:cubicBezTo>
                    <a:pt x="58562" y="81374"/>
                    <a:pt x="50766" y="89182"/>
                    <a:pt x="41207" y="89182"/>
                  </a:cubicBezTo>
                  <a:cubicBezTo>
                    <a:pt x="31647" y="89182"/>
                    <a:pt x="23944" y="81280"/>
                    <a:pt x="23944" y="71590"/>
                  </a:cubicBezTo>
                  <a:cubicBezTo>
                    <a:pt x="23944" y="61901"/>
                    <a:pt x="31740" y="54093"/>
                    <a:pt x="41299" y="54093"/>
                  </a:cubicBezTo>
                  <a:cubicBezTo>
                    <a:pt x="50859" y="54093"/>
                    <a:pt x="58562" y="61995"/>
                    <a:pt x="58562" y="71684"/>
                  </a:cubicBezTo>
                  <a:close/>
                </a:path>
              </a:pathLst>
            </a:custGeom>
            <a:grpFill/>
            <a:ln w="15875" cap="rnd">
              <a:solidFill>
                <a:schemeClr val="bg1"/>
              </a:solidFill>
              <a:prstDash val="solid"/>
              <a:round/>
            </a:ln>
          </p:spPr>
          <p:txBody>
            <a:bodyPr rtlCol="0" anchor="ctr"/>
            <a:ls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569B9"/>
                </a:solidFill>
                <a:effectLst/>
                <a:uLnTx/>
                <a:uFillTx/>
                <a:latin typeface="Calibri"/>
                <a:ea typeface="+mn-ea"/>
                <a:cs typeface="+mn-cs"/>
              </a:endParaRPr>
            </a:p>
          </p:txBody>
        </p:sp>
      </p:grpSp>
      <p:pic>
        <p:nvPicPr>
          <p:cNvPr id="18" name="Graphic 17">
            <a:extLst>
              <a:ext uri="{FF2B5EF4-FFF2-40B4-BE49-F238E27FC236}">
                <a16:creationId xmlns:a16="http://schemas.microsoft.com/office/drawing/2014/main" id="{7C2CF175-6F2B-5BDC-5296-008F244FD1A8}"/>
              </a:ext>
              <a:ext uri="{C183D7F6-B498-43B3-948B-1728B52AA6E4}">
                <adec:decorative xmlns:adec="http://schemas.microsoft.com/office/drawing/2017/decorative" val="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98997" y="3373007"/>
            <a:ext cx="913409" cy="913409"/>
          </a:xfrm>
          <a:prstGeom prst="rect">
            <a:avLst/>
          </a:prstGeom>
        </p:spPr>
      </p:pic>
      <p:sp>
        <p:nvSpPr>
          <p:cNvPr id="19" name="Title 1">
            <a:extLst>
              <a:ext uri="{FF2B5EF4-FFF2-40B4-BE49-F238E27FC236}">
                <a16:creationId xmlns:a16="http://schemas.microsoft.com/office/drawing/2014/main" id="{11E25EB4-8E72-3417-04F0-F08F99576361}"/>
              </a:ext>
            </a:extLst>
          </p:cNvPr>
          <p:cNvSpPr txBox="1">
            <a:spLocks/>
          </p:cNvSpPr>
          <p:nvPr/>
        </p:nvSpPr>
        <p:spPr>
          <a:xfrm>
            <a:off x="3283351" y="566637"/>
            <a:ext cx="7361692" cy="578315"/>
          </a:xfrm>
          <a:prstGeom prst="rect">
            <a:avLst/>
          </a:prstGeom>
        </p:spPr>
        <p:txBody>
          <a:bodyPr vert="horz" lIns="0" tIns="0" rIns="0" bIns="0" rtlCol="0" anchor="t" anchorCtr="0">
            <a:noAutofit/>
          </a:bodyPr>
          <a:lstStyle>
            <a:lvl1pPr algn="l" defTabSz="914377" rtl="0" eaLnBrk="1" latinLnBrk="0" hangingPunct="1">
              <a:lnSpc>
                <a:spcPts val="3700"/>
              </a:lnSpc>
              <a:spcBef>
                <a:spcPct val="0"/>
              </a:spcBef>
              <a:buNone/>
              <a:defRPr sz="3000" kern="1200">
                <a:solidFill>
                  <a:schemeClr val="tx1"/>
                </a:solidFill>
                <a:latin typeface="+mj-lt"/>
                <a:ea typeface="+mj-ea"/>
                <a:cs typeface="+mj-cs"/>
              </a:defRPr>
            </a:lvl1pPr>
          </a:lstStyle>
          <a:p>
            <a:pPr marL="0" marR="0" lvl="0" indent="0" algn="l" defTabSz="914377" rtl="0" eaLnBrk="1" fontAlgn="auto" latinLnBrk="0" hangingPunct="1">
              <a:lnSpc>
                <a:spcPts val="37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569B9"/>
                </a:solidFill>
                <a:effectLst/>
                <a:uLnTx/>
                <a:uFillTx/>
                <a:latin typeface="Source Sans Pro"/>
                <a:ea typeface="Source Sans Pro"/>
                <a:cs typeface="+mj-cs"/>
              </a:rPr>
              <a:t>Why is the award important?</a:t>
            </a:r>
          </a:p>
        </p:txBody>
      </p:sp>
      <p:sp>
        <p:nvSpPr>
          <p:cNvPr id="21" name="Title 1">
            <a:extLst>
              <a:ext uri="{FF2B5EF4-FFF2-40B4-BE49-F238E27FC236}">
                <a16:creationId xmlns:a16="http://schemas.microsoft.com/office/drawing/2014/main" id="{1F0BAB69-CB4D-F6EA-205C-088F65939603}"/>
              </a:ext>
            </a:extLst>
          </p:cNvPr>
          <p:cNvSpPr txBox="1">
            <a:spLocks/>
          </p:cNvSpPr>
          <p:nvPr/>
        </p:nvSpPr>
        <p:spPr>
          <a:xfrm>
            <a:off x="2074800" y="2018650"/>
            <a:ext cx="3717899" cy="227554"/>
          </a:xfrm>
          <a:prstGeom prst="rect">
            <a:avLst/>
          </a:prstGeom>
        </p:spPr>
        <p:txBody>
          <a:bodyPr vert="horz" lIns="0" tIns="0" rIns="0" bIns="0" rtlCol="0" anchor="t" anchorCtr="0">
            <a:noAutofit/>
          </a:bodyPr>
          <a:lstStyle>
            <a:lvl1pPr algn="l" defTabSz="914377" rtl="0" eaLnBrk="1" latinLnBrk="0" hangingPunct="1">
              <a:lnSpc>
                <a:spcPts val="3700"/>
              </a:lnSpc>
              <a:spcBef>
                <a:spcPct val="0"/>
              </a:spcBef>
              <a:buNone/>
              <a:defRPr sz="3000"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IE" sz="1800" b="1" i="0" u="none" strike="noStrike" kern="1200" cap="none" spc="0" normalizeH="0" baseline="0" noProof="0" dirty="0">
                <a:ln>
                  <a:noFill/>
                </a:ln>
                <a:solidFill>
                  <a:srgbClr val="0569B9"/>
                </a:solidFill>
                <a:effectLst/>
                <a:uLnTx/>
                <a:uFillTx/>
                <a:latin typeface="Calibri"/>
                <a:ea typeface="Calibri"/>
                <a:cs typeface="Calibri"/>
              </a:rPr>
              <a:t>Builds practical transferable skills and competencies</a:t>
            </a:r>
            <a:r>
              <a:rPr lang="en-US" sz="1800" b="1" dirty="0">
                <a:solidFill>
                  <a:srgbClr val="0569B9"/>
                </a:solidFill>
                <a:latin typeface="Calibri"/>
              </a:rPr>
              <a:t> </a:t>
            </a:r>
            <a:r>
              <a:rPr kumimoji="0" lang="en-IE" sz="1800" b="0" i="0" u="none" strike="noStrike" kern="1200" cap="none" spc="0" normalizeH="0" baseline="0" noProof="0" dirty="0">
                <a:ln>
                  <a:noFill/>
                </a:ln>
                <a:solidFill>
                  <a:srgbClr val="0569B9"/>
                </a:solidFill>
                <a:effectLst/>
                <a:uLnTx/>
                <a:uFillTx/>
                <a:latin typeface="Calibri"/>
                <a:ea typeface="+mj-ea"/>
                <a:cs typeface="+mj-cs"/>
              </a:rPr>
              <a:t>valued by employers through interactive workshops and activities.</a:t>
            </a:r>
            <a:endParaRPr kumimoji="0" lang="en-GB" sz="1800" b="0" i="0" u="none" strike="noStrike" kern="1200" cap="none" spc="0" normalizeH="0" baseline="0" noProof="0" dirty="0">
              <a:ln>
                <a:noFill/>
              </a:ln>
              <a:solidFill>
                <a:srgbClr val="0569B9"/>
              </a:solidFill>
              <a:effectLst/>
              <a:uLnTx/>
              <a:uFillTx/>
              <a:latin typeface="Calibri"/>
              <a:ea typeface="+mj-ea"/>
              <a:cs typeface="+mj-cs"/>
            </a:endParaRPr>
          </a:p>
        </p:txBody>
      </p:sp>
      <p:sp>
        <p:nvSpPr>
          <p:cNvPr id="22" name="Title 1">
            <a:extLst>
              <a:ext uri="{FF2B5EF4-FFF2-40B4-BE49-F238E27FC236}">
                <a16:creationId xmlns:a16="http://schemas.microsoft.com/office/drawing/2014/main" id="{ACB7D34C-8624-FA28-4521-81DCD84D9BE3}"/>
              </a:ext>
            </a:extLst>
          </p:cNvPr>
          <p:cNvSpPr txBox="1">
            <a:spLocks/>
          </p:cNvSpPr>
          <p:nvPr/>
        </p:nvSpPr>
        <p:spPr>
          <a:xfrm>
            <a:off x="7061114" y="3583590"/>
            <a:ext cx="3830531" cy="227554"/>
          </a:xfrm>
          <a:prstGeom prst="rect">
            <a:avLst/>
          </a:prstGeom>
        </p:spPr>
        <p:txBody>
          <a:bodyPr vert="horz" lIns="0" tIns="0" rIns="0" bIns="0" rtlCol="0" anchor="t" anchorCtr="0">
            <a:noAutofit/>
          </a:bodyPr>
          <a:lstStyle>
            <a:lvl1pPr algn="l" defTabSz="914377" rtl="0" eaLnBrk="1" latinLnBrk="0" hangingPunct="1">
              <a:lnSpc>
                <a:spcPts val="3700"/>
              </a:lnSpc>
              <a:spcBef>
                <a:spcPct val="0"/>
              </a:spcBef>
              <a:buNone/>
              <a:defRPr sz="3000"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IE" sz="1800" b="1" i="0" u="none" strike="noStrike" kern="1200" cap="none" spc="0" normalizeH="0" baseline="0" noProof="0" dirty="0">
                <a:ln>
                  <a:noFill/>
                </a:ln>
                <a:solidFill>
                  <a:srgbClr val="0569B9"/>
                </a:solidFill>
                <a:effectLst/>
                <a:uLnTx/>
                <a:uFillTx/>
                <a:latin typeface="Calibri"/>
                <a:ea typeface="Calibri"/>
                <a:cs typeface="Calibri"/>
              </a:rPr>
              <a:t>Enhance your CV and become a stand-out job applicant. </a:t>
            </a:r>
            <a:endParaRPr kumimoji="0" lang="en-US" sz="1800" b="0" i="0" u="none" strike="noStrike" kern="1200" cap="none" spc="0" normalizeH="0" baseline="0" noProof="0" dirty="0">
              <a:ln>
                <a:noFill/>
              </a:ln>
              <a:solidFill>
                <a:srgbClr val="0569B9"/>
              </a:solidFill>
              <a:effectLst/>
              <a:uLnTx/>
              <a:uFillTx/>
              <a:latin typeface="Calibri"/>
              <a:ea typeface="Calibri"/>
              <a:cs typeface="Calibri"/>
            </a:endParaRPr>
          </a:p>
          <a:p>
            <a:pPr marL="0" marR="0" lvl="0" indent="0" algn="l" defTabSz="914377" rtl="0" eaLnBrk="1" fontAlgn="auto" latinLnBrk="0" hangingPunct="1">
              <a:lnSpc>
                <a:spcPct val="100000"/>
              </a:lnSpc>
              <a:spcBef>
                <a:spcPct val="0"/>
              </a:spcBef>
              <a:spcAft>
                <a:spcPts val="0"/>
              </a:spcAft>
              <a:buClrTx/>
              <a:buSzTx/>
              <a:buFontTx/>
              <a:buNone/>
              <a:tabLst/>
              <a:defRPr/>
            </a:pPr>
            <a:endParaRPr kumimoji="0" lang="en-IE" sz="1800" b="0" i="0" u="none" strike="noStrike" kern="1200" cap="none" spc="0" normalizeH="0" baseline="0" noProof="0" dirty="0">
              <a:ln>
                <a:noFill/>
              </a:ln>
              <a:solidFill>
                <a:srgbClr val="0569B9"/>
              </a:solidFill>
              <a:effectLst/>
              <a:uLnTx/>
              <a:uFillTx/>
              <a:latin typeface="Calibri" panose="020F0502020204030204" pitchFamily="34" charset="0"/>
              <a:ea typeface="Calibri"/>
              <a:cs typeface="Calibri"/>
            </a:endParaRPr>
          </a:p>
          <a:p>
            <a:pPr marL="0" marR="0" lvl="0" indent="0" algn="l" defTabSz="914377" rtl="0" eaLnBrk="1" fontAlgn="auto" latinLnBrk="0" hangingPunct="1">
              <a:lnSpc>
                <a:spcPct val="100000"/>
              </a:lnSpc>
              <a:spcBef>
                <a:spcPct val="0"/>
              </a:spcBef>
              <a:spcAft>
                <a:spcPts val="0"/>
              </a:spcAft>
              <a:buClrTx/>
              <a:buSzTx/>
              <a:buFontTx/>
              <a:buNone/>
              <a:tabLst/>
              <a:defRPr/>
            </a:pPr>
            <a:endParaRPr kumimoji="0" lang="en-IE" sz="2000" b="0" i="0" u="none" strike="noStrike" kern="1200" cap="none" spc="0" normalizeH="0" baseline="0" noProof="0" dirty="0">
              <a:ln>
                <a:noFill/>
              </a:ln>
              <a:solidFill>
                <a:srgbClr val="0569B9"/>
              </a:solidFill>
              <a:effectLst/>
              <a:uLnTx/>
              <a:uFillTx/>
              <a:latin typeface="Calibri" panose="020F0502020204030204" pitchFamily="34" charset="0"/>
              <a:ea typeface="+mj-ea"/>
              <a:cs typeface="+mj-cs"/>
            </a:endParaRPr>
          </a:p>
        </p:txBody>
      </p:sp>
      <p:sp>
        <p:nvSpPr>
          <p:cNvPr id="3" name="Title 1">
            <a:extLst>
              <a:ext uri="{FF2B5EF4-FFF2-40B4-BE49-F238E27FC236}">
                <a16:creationId xmlns:a16="http://schemas.microsoft.com/office/drawing/2014/main" id="{C3099E6D-D56E-3A1E-DDEF-E2C915C4C6AB}"/>
              </a:ext>
            </a:extLst>
          </p:cNvPr>
          <p:cNvSpPr txBox="1">
            <a:spLocks/>
          </p:cNvSpPr>
          <p:nvPr/>
        </p:nvSpPr>
        <p:spPr>
          <a:xfrm>
            <a:off x="2074799" y="3529734"/>
            <a:ext cx="3717899" cy="227554"/>
          </a:xfrm>
          <a:prstGeom prst="rect">
            <a:avLst/>
          </a:prstGeom>
        </p:spPr>
        <p:txBody>
          <a:bodyPr vert="horz" lIns="0" tIns="0" rIns="0" bIns="0" rtlCol="0" anchor="t" anchorCtr="0">
            <a:noAutofit/>
          </a:bodyPr>
          <a:lstStyle>
            <a:lvl1pPr algn="l" defTabSz="914377" rtl="0" eaLnBrk="1" latinLnBrk="0" hangingPunct="1">
              <a:lnSpc>
                <a:spcPts val="3700"/>
              </a:lnSpc>
              <a:spcBef>
                <a:spcPct val="0"/>
              </a:spcBef>
              <a:buNone/>
              <a:defRPr sz="3000"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569B9"/>
                </a:solidFill>
                <a:effectLst/>
                <a:uLnTx/>
                <a:uFillTx/>
                <a:latin typeface="Calibri"/>
                <a:ea typeface="+mj-ea"/>
                <a:cs typeface="+mj-cs"/>
              </a:rPr>
              <a:t>Identify and showcase your valuable skills</a:t>
            </a:r>
            <a:r>
              <a:rPr kumimoji="0" lang="en-US" sz="1800" b="0" i="0" u="none" strike="noStrike" kern="1200" cap="none" spc="0" normalizeH="0" baseline="0" noProof="0" dirty="0">
                <a:ln>
                  <a:noFill/>
                </a:ln>
                <a:solidFill>
                  <a:srgbClr val="0569B9"/>
                </a:solidFill>
                <a:effectLst/>
                <a:uLnTx/>
                <a:uFillTx/>
                <a:latin typeface="Calibri"/>
                <a:ea typeface="+mj-ea"/>
                <a:cs typeface="+mj-cs"/>
              </a:rPr>
              <a:t> gained through academic and extracurricular activities.</a:t>
            </a:r>
            <a:endParaRPr kumimoji="0" lang="en-GB" sz="1800" b="0" i="0" u="none" strike="noStrike" kern="1200" cap="none" spc="0" normalizeH="0" baseline="0" noProof="0" dirty="0">
              <a:ln>
                <a:noFill/>
              </a:ln>
              <a:solidFill>
                <a:srgbClr val="0569B9"/>
              </a:solidFill>
              <a:effectLst/>
              <a:uLnTx/>
              <a:uFillTx/>
              <a:latin typeface="Calibri"/>
              <a:ea typeface="+mj-ea"/>
              <a:cs typeface="+mj-cs"/>
            </a:endParaRPr>
          </a:p>
        </p:txBody>
      </p:sp>
    </p:spTree>
    <p:extLst>
      <p:ext uri="{BB962C8B-B14F-4D97-AF65-F5344CB8AC3E}">
        <p14:creationId xmlns:p14="http://schemas.microsoft.com/office/powerpoint/2010/main" val="108211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sitting at tables and a screen with a person in front">
            <a:extLst>
              <a:ext uri="{FF2B5EF4-FFF2-40B4-BE49-F238E27FC236}">
                <a16:creationId xmlns:a16="http://schemas.microsoft.com/office/drawing/2014/main" id="{0655D83B-2884-0F63-17C8-5B000C3668D4}"/>
              </a:ext>
            </a:extLst>
          </p:cNvPr>
          <p:cNvPicPr>
            <a:picLocks noChangeAspect="1"/>
          </p:cNvPicPr>
          <p:nvPr/>
        </p:nvPicPr>
        <p:blipFill>
          <a:blip r:embed="rId3">
            <a:alphaModFix amt="45000"/>
          </a:blip>
          <a:srcRect l="312" t="37032" r="-118" b="19987"/>
          <a:stretch>
            <a:fillRect/>
          </a:stretch>
        </p:blipFill>
        <p:spPr>
          <a:xfrm>
            <a:off x="25799" y="1403656"/>
            <a:ext cx="12182315" cy="4969964"/>
          </a:xfrm>
          <a:prstGeom prst="rect">
            <a:avLst/>
          </a:prstGeom>
        </p:spPr>
      </p:pic>
      <p:sp>
        <p:nvSpPr>
          <p:cNvPr id="2" name="Slide Number Placeholder 1">
            <a:extLst>
              <a:ext uri="{FF2B5EF4-FFF2-40B4-BE49-F238E27FC236}">
                <a16:creationId xmlns:a16="http://schemas.microsoft.com/office/drawing/2014/main" id="{BDB109D0-B61E-4F98-8028-26EB51CA89CB}"/>
              </a:ext>
            </a:extLst>
          </p:cNvPr>
          <p:cNvSpPr>
            <a:spLocks noGrp="1"/>
          </p:cNvSpPr>
          <p:nvPr>
            <p:ph type="sldNum" sz="quarter" idx="12"/>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DBE135E-2566-4748-853C-8A3B78F0FB00}" type="slidenum">
              <a:rPr kumimoji="0" lang="en-GB" sz="9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17</a:t>
            </a:fld>
            <a:endParaRPr kumimoji="0" lang="en-GB" sz="9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Text Placeholder 1">
            <a:extLst>
              <a:ext uri="{FF2B5EF4-FFF2-40B4-BE49-F238E27FC236}">
                <a16:creationId xmlns:a16="http://schemas.microsoft.com/office/drawing/2014/main" id="{701F6025-ADA6-B637-0828-4F975525352D}"/>
              </a:ext>
            </a:extLst>
          </p:cNvPr>
          <p:cNvSpPr txBox="1">
            <a:spLocks noGrp="1"/>
          </p:cNvSpPr>
          <p:nvPr>
            <p:ph type="title" idx="4294967295"/>
          </p:nvPr>
        </p:nvSpPr>
        <p:spPr>
          <a:xfrm>
            <a:off x="3787799" y="308323"/>
            <a:ext cx="5164427" cy="64992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r>
              <a:rPr kumimoji="0" lang="en-GB" sz="3600" b="1" i="0" u="none" strike="noStrike" kern="1200" cap="none" spc="0" normalizeH="0" baseline="0" noProof="0" dirty="0">
                <a:ln>
                  <a:noFill/>
                </a:ln>
                <a:solidFill>
                  <a:srgbClr val="0569B9"/>
                </a:solidFill>
                <a:effectLst/>
                <a:uLnTx/>
                <a:uFillTx/>
                <a:latin typeface="Source Sans Pro"/>
                <a:ea typeface="Source Sans Pro"/>
                <a:cs typeface="Calibri"/>
              </a:rPr>
              <a:t>Award Components</a:t>
            </a:r>
            <a:endParaRPr kumimoji="0" lang="en-GB" sz="3600" b="1" i="0" u="none" strike="noStrike" kern="1200" cap="none" spc="0" normalizeH="0" baseline="0" noProof="0" dirty="0">
              <a:ln>
                <a:noFill/>
              </a:ln>
              <a:solidFill>
                <a:srgbClr val="0569B9"/>
              </a:solidFill>
              <a:effectLst/>
              <a:uLnTx/>
              <a:uFillTx/>
              <a:latin typeface="Source Sans Pro" panose="020B0503030403020204" pitchFamily="34" charset="0"/>
              <a:ea typeface="Source Sans Pro" panose="020B0503030403020204" pitchFamily="34" charset="0"/>
              <a:cs typeface="Calibri"/>
            </a:endParaRPr>
          </a:p>
        </p:txBody>
      </p:sp>
      <p:sp>
        <p:nvSpPr>
          <p:cNvPr id="9" name="Text Placeholder 1">
            <a:extLst>
              <a:ext uri="{FF2B5EF4-FFF2-40B4-BE49-F238E27FC236}">
                <a16:creationId xmlns:a16="http://schemas.microsoft.com/office/drawing/2014/main" id="{81C3864C-FAA2-5A70-5037-830856E72876}"/>
              </a:ext>
            </a:extLst>
          </p:cNvPr>
          <p:cNvSpPr txBox="1">
            <a:spLocks/>
          </p:cNvSpPr>
          <p:nvPr/>
        </p:nvSpPr>
        <p:spPr>
          <a:xfrm>
            <a:off x="1150380" y="935923"/>
            <a:ext cx="11294539" cy="703771"/>
          </a:xfrm>
          <a:prstGeom prst="rect">
            <a:avLst/>
          </a:prstGeom>
        </p:spPr>
        <p:txBody>
          <a:bodyPr vert="horz" lIns="0" tIns="0" rIns="0" bIns="0" rtlCol="0" anchor="t">
            <a:noAutofit/>
          </a:bodyPr>
          <a:lstStyle>
            <a:lvl1pPr marL="0" indent="0" algn="l" defTabSz="914377" rtl="0" eaLnBrk="1" latinLnBrk="0" hangingPunct="1">
              <a:lnSpc>
                <a:spcPts val="3400"/>
              </a:lnSpc>
              <a:spcBef>
                <a:spcPts val="0"/>
              </a:spcBef>
              <a:buFont typeface="Arial" pitchFamily="34" charset="0"/>
              <a:buNone/>
              <a:defRPr sz="3000" kern="1200">
                <a:solidFill>
                  <a:srgbClr val="0569B9"/>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1417"/>
              </a:spcBef>
              <a:spcAft>
                <a:spcPts val="0"/>
              </a:spcAft>
              <a:buClrTx/>
              <a:buSzTx/>
              <a:buFont typeface="Arial" pitchFamily="34" charset="0"/>
              <a:buNone/>
              <a:tabLst/>
              <a:defRPr/>
            </a:pPr>
            <a:r>
              <a:rPr kumimoji="0" lang="en-GB" sz="2800" b="0" i="0" u="none" strike="noStrike" kern="1200" cap="none" spc="0" normalizeH="0" baseline="0" noProof="0" dirty="0">
                <a:ln>
                  <a:noFill/>
                </a:ln>
                <a:solidFill>
                  <a:srgbClr val="0569B9"/>
                </a:solidFill>
                <a:effectLst/>
                <a:uLnTx/>
                <a:uFillTx/>
                <a:latin typeface="Calibri"/>
                <a:ea typeface="Calibri"/>
                <a:cs typeface="Calibri"/>
              </a:rPr>
              <a:t>To earn the Career Skills Award, you must complete each category</a:t>
            </a:r>
            <a:r>
              <a:rPr lang="en-GB" sz="2800" dirty="0">
                <a:latin typeface="Calibri"/>
                <a:ea typeface="Calibri"/>
                <a:cs typeface="Calibri"/>
              </a:rPr>
              <a:t>:</a:t>
            </a:r>
            <a:endParaRPr kumimoji="0" lang="en-US" sz="2800" b="0" i="0" u="none" strike="noStrike" kern="1200" cap="none" spc="0" normalizeH="0" baseline="0" noProof="0" dirty="0">
              <a:ln>
                <a:noFill/>
              </a:ln>
              <a:solidFill>
                <a:srgbClr val="0569B9"/>
              </a:solidFill>
              <a:effectLst/>
              <a:uLnTx/>
              <a:uFillTx/>
              <a:latin typeface="Calibri"/>
              <a:ea typeface="Calibri"/>
              <a:cs typeface="Calibri"/>
            </a:endParaRPr>
          </a:p>
          <a:p>
            <a:pPr marL="0" marR="0" lvl="0" indent="0" algn="l" defTabSz="914377" rtl="0" eaLnBrk="1" fontAlgn="auto" latinLnBrk="0" hangingPunct="1">
              <a:lnSpc>
                <a:spcPct val="100000"/>
              </a:lnSpc>
              <a:spcBef>
                <a:spcPts val="1417"/>
              </a:spcBef>
              <a:spcAft>
                <a:spcPts val="0"/>
              </a:spcAft>
              <a:buClrTx/>
              <a:buSzTx/>
              <a:buFont typeface="Arial" pitchFamily="34" charset="0"/>
              <a:buNone/>
              <a:tabLst/>
              <a:defRPr/>
            </a:pPr>
            <a:endParaRPr kumimoji="0" lang="en-IE" sz="1800" b="0" i="0" u="none" strike="noStrike" kern="1200" cap="none" spc="0" normalizeH="0" baseline="0" noProof="0" dirty="0">
              <a:ln>
                <a:noFill/>
              </a:ln>
              <a:solidFill>
                <a:srgbClr val="000000"/>
              </a:solidFill>
              <a:effectLst/>
              <a:uLnTx/>
              <a:uFillTx/>
              <a:latin typeface="Calibri"/>
              <a:ea typeface="Calibri"/>
              <a:cs typeface="Calibri"/>
            </a:endParaRPr>
          </a:p>
          <a:p>
            <a:pPr marL="0" marR="0" lvl="0" indent="0" algn="l" defTabSz="914377" rtl="0" eaLnBrk="1" fontAlgn="auto" latinLnBrk="0" hangingPunct="1">
              <a:lnSpc>
                <a:spcPts val="3400"/>
              </a:lnSpc>
              <a:spcBef>
                <a:spcPts val="0"/>
              </a:spcBef>
              <a:spcAft>
                <a:spcPts val="0"/>
              </a:spcAft>
              <a:buClrTx/>
              <a:buSzTx/>
              <a:buFont typeface="Arial" pitchFamily="34" charset="0"/>
              <a:buNone/>
              <a:tabLst/>
              <a:defRPr/>
            </a:pPr>
            <a:endParaRPr kumimoji="0" lang="en-GB" sz="2400" b="0" i="0" u="none" strike="noStrike" kern="1200" cap="none" spc="0" normalizeH="0" baseline="0" noProof="0" dirty="0">
              <a:ln>
                <a:noFill/>
              </a:ln>
              <a:solidFill>
                <a:srgbClr val="0569B9"/>
              </a:solidFill>
              <a:effectLst/>
              <a:uLnTx/>
              <a:uFillTx/>
              <a:latin typeface="Calibri"/>
              <a:ea typeface="Calibri"/>
              <a:cs typeface="Calibri"/>
            </a:endParaRPr>
          </a:p>
        </p:txBody>
      </p:sp>
      <p:pic>
        <p:nvPicPr>
          <p:cNvPr id="7" name="Picture 6" descr="A logo for a company">
            <a:extLst>
              <a:ext uri="{FF2B5EF4-FFF2-40B4-BE49-F238E27FC236}">
                <a16:creationId xmlns:a16="http://schemas.microsoft.com/office/drawing/2014/main" id="{03FBEFA1-50CD-AF02-E064-45626CB7B20F}"/>
              </a:ext>
            </a:extLst>
          </p:cNvPr>
          <p:cNvPicPr>
            <a:picLocks noChangeAspect="1"/>
          </p:cNvPicPr>
          <p:nvPr/>
        </p:nvPicPr>
        <p:blipFill>
          <a:blip r:embed="rId4"/>
          <a:stretch>
            <a:fillRect/>
          </a:stretch>
        </p:blipFill>
        <p:spPr>
          <a:xfrm>
            <a:off x="25799" y="0"/>
            <a:ext cx="1534454" cy="921505"/>
          </a:xfrm>
          <a:prstGeom prst="rect">
            <a:avLst/>
          </a:prstGeom>
        </p:spPr>
      </p:pic>
      <p:graphicFrame>
        <p:nvGraphicFramePr>
          <p:cNvPr id="8" name="Diagram 7">
            <a:extLst>
              <a:ext uri="{FF2B5EF4-FFF2-40B4-BE49-F238E27FC236}">
                <a16:creationId xmlns:a16="http://schemas.microsoft.com/office/drawing/2014/main" id="{2D31314F-7BCA-D6C9-9212-8E6B1EA04F54}"/>
              </a:ext>
            </a:extLst>
          </p:cNvPr>
          <p:cNvGraphicFramePr/>
          <p:nvPr>
            <p:extLst>
              <p:ext uri="{D42A27DB-BD31-4B8C-83A1-F6EECF244321}">
                <p14:modId xmlns:p14="http://schemas.microsoft.com/office/powerpoint/2010/main" val="3346298629"/>
              </p:ext>
            </p:extLst>
          </p:nvPr>
        </p:nvGraphicFramePr>
        <p:xfrm>
          <a:off x="1750979" y="1381328"/>
          <a:ext cx="8429977" cy="54986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82628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38C9607-3BFB-970E-9F47-3BF67B4616E9}"/>
              </a:ext>
            </a:extLst>
          </p:cNvPr>
          <p:cNvSpPr>
            <a:spLocks noGrp="1"/>
          </p:cNvSpPr>
          <p:nvPr>
            <p:ph type="sldNum" sz="quarter" idx="12"/>
          </p:nvPr>
        </p:nvSpPr>
        <p:spPr>
          <a:xfrm>
            <a:off x="11466740" y="6511066"/>
            <a:ext cx="290100" cy="191861"/>
          </a:xfrm>
        </p:spPr>
        <p:txBody>
          <a:bodyPr anchor="b">
            <a:normAutofit/>
          </a:bodyPr>
          <a:lstStyle/>
          <a:p>
            <a:pPr>
              <a:spcAft>
                <a:spcPts val="600"/>
              </a:spcAft>
            </a:pPr>
            <a:fld id="{DDBE135E-2566-4748-853C-8A3B78F0FB00}" type="slidenum">
              <a:rPr lang="en-GB" smtClean="0"/>
              <a:pPr>
                <a:spcAft>
                  <a:spcPts val="600"/>
                </a:spcAft>
              </a:pPr>
              <a:t>18</a:t>
            </a:fld>
            <a:endParaRPr lang="en-GB"/>
          </a:p>
        </p:txBody>
      </p:sp>
      <p:pic>
        <p:nvPicPr>
          <p:cNvPr id="10" name="Picture 9">
            <a:extLst>
              <a:ext uri="{FF2B5EF4-FFF2-40B4-BE49-F238E27FC236}">
                <a16:creationId xmlns:a16="http://schemas.microsoft.com/office/drawing/2014/main" id="{CE2E5B66-B52A-3F74-DD05-7DD516B1DEE7}"/>
              </a:ext>
            </a:extLst>
          </p:cNvPr>
          <p:cNvPicPr>
            <a:picLocks noChangeAspect="1"/>
          </p:cNvPicPr>
          <p:nvPr/>
        </p:nvPicPr>
        <p:blipFill>
          <a:blip r:embed="rId2"/>
          <a:stretch>
            <a:fillRect/>
          </a:stretch>
        </p:blipFill>
        <p:spPr>
          <a:xfrm>
            <a:off x="1857930" y="168088"/>
            <a:ext cx="9114877" cy="6230471"/>
          </a:xfrm>
          <a:prstGeom prst="rect">
            <a:avLst/>
          </a:prstGeom>
        </p:spPr>
      </p:pic>
    </p:spTree>
    <p:extLst>
      <p:ext uri="{BB962C8B-B14F-4D97-AF65-F5344CB8AC3E}">
        <p14:creationId xmlns:p14="http://schemas.microsoft.com/office/powerpoint/2010/main" val="1860301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3B4BC-CC65-7E02-B60D-1B11D8CF220B}"/>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6126D68-4F22-0B7C-77C0-4822EF1C89E0}"/>
              </a:ext>
            </a:extLst>
          </p:cNvPr>
          <p:cNvSpPr>
            <a:spLocks noGrp="1"/>
          </p:cNvSpPr>
          <p:nvPr>
            <p:ph type="sldNum" sz="quarter" idx="4"/>
          </p:nvPr>
        </p:nvSpPr>
        <p:spPr>
          <a:xfrm>
            <a:off x="11466740" y="6511066"/>
            <a:ext cx="290100" cy="191861"/>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DBE135E-2566-4748-853C-8A3B78F0FB00}" type="slidenum">
              <a:rPr kumimoji="0" lang="en-GB" sz="9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19</a:t>
            </a:fld>
            <a:endParaRPr kumimoji="0" lang="en-GB" sz="9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Trinity Career Skills Award Logo">
            <a:extLst>
              <a:ext uri="{FF2B5EF4-FFF2-40B4-BE49-F238E27FC236}">
                <a16:creationId xmlns:a16="http://schemas.microsoft.com/office/drawing/2014/main" id="{822C4687-61A3-127C-9132-77F29B6D9880}"/>
              </a:ext>
            </a:extLst>
          </p:cNvPr>
          <p:cNvPicPr>
            <a:picLocks noChangeAspect="1"/>
          </p:cNvPicPr>
          <p:nvPr/>
        </p:nvPicPr>
        <p:blipFill>
          <a:blip r:embed="rId3"/>
          <a:stretch>
            <a:fillRect/>
          </a:stretch>
        </p:blipFill>
        <p:spPr>
          <a:xfrm>
            <a:off x="-2164" y="-432"/>
            <a:ext cx="1916257" cy="1150794"/>
          </a:xfrm>
          <a:prstGeom prst="rect">
            <a:avLst/>
          </a:prstGeom>
        </p:spPr>
      </p:pic>
      <p:cxnSp>
        <p:nvCxnSpPr>
          <p:cNvPr id="10" name="Straight Arrow Connector 9">
            <a:extLst>
              <a:ext uri="{FF2B5EF4-FFF2-40B4-BE49-F238E27FC236}">
                <a16:creationId xmlns:a16="http://schemas.microsoft.com/office/drawing/2014/main" id="{68EF3401-A3D5-C9AD-9E9A-C20A63A9FF1E}"/>
              </a:ext>
              <a:ext uri="{C183D7F6-B498-43B3-948B-1728B52AA6E4}">
                <adec:decorative xmlns:adec="http://schemas.microsoft.com/office/drawing/2017/decorative" val="1"/>
              </a:ext>
            </a:extLst>
          </p:cNvPr>
          <p:cNvCxnSpPr/>
          <p:nvPr/>
        </p:nvCxnSpPr>
        <p:spPr>
          <a:xfrm>
            <a:off x="5638800" y="2971800"/>
            <a:ext cx="914400" cy="914400"/>
          </a:xfrm>
          <a:prstGeom prst="straightConnector1">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 Placeholder 1">
            <a:extLst>
              <a:ext uri="{FF2B5EF4-FFF2-40B4-BE49-F238E27FC236}">
                <a16:creationId xmlns:a16="http://schemas.microsoft.com/office/drawing/2014/main" id="{0216E745-2EAE-562A-5751-686482E0CF3B}"/>
              </a:ext>
            </a:extLst>
          </p:cNvPr>
          <p:cNvSpPr txBox="1">
            <a:spLocks/>
          </p:cNvSpPr>
          <p:nvPr/>
        </p:nvSpPr>
        <p:spPr>
          <a:xfrm>
            <a:off x="3248866" y="0"/>
            <a:ext cx="8943134" cy="388465"/>
          </a:xfrm>
          <a:prstGeom prst="rect">
            <a:avLst/>
          </a:prstGeom>
        </p:spPr>
        <p:txBody>
          <a:bodyPr vert="horz" lIns="0" tIns="0" rIns="0" bIns="0" rtlCol="0" anchor="t">
            <a:noAutofit/>
          </a:bodyPr>
          <a:lst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r>
              <a:rPr kumimoji="0" lang="en-GB" sz="3600" b="1" i="0" u="none" strike="noStrike" kern="1200" cap="none" spc="0" normalizeH="0" baseline="0" noProof="0" dirty="0">
                <a:ln>
                  <a:noFill/>
                </a:ln>
                <a:solidFill>
                  <a:srgbClr val="0E73B9"/>
                </a:solidFill>
                <a:effectLst/>
                <a:uLnTx/>
                <a:uFillTx/>
                <a:latin typeface="Calibri"/>
                <a:ea typeface="Calibri"/>
                <a:cs typeface="Calibri"/>
              </a:rPr>
              <a:t>Career Skills Award Levels</a:t>
            </a:r>
            <a:endParaRPr kumimoji="0" lang="en-GB" sz="3600" b="1" i="0" u="none" strike="noStrike" kern="1200" cap="none" spc="0" normalizeH="0" baseline="0" noProof="0" dirty="0">
              <a:ln>
                <a:noFill/>
              </a:ln>
              <a:solidFill>
                <a:srgbClr val="000000"/>
              </a:solidFill>
              <a:effectLst/>
              <a:uLnTx/>
              <a:uFillTx/>
              <a:latin typeface="Calibri"/>
              <a:ea typeface="Calibri"/>
              <a:cs typeface="Calibri"/>
            </a:endParaRPr>
          </a:p>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endParaRPr kumimoji="0" lang="en-GB" sz="3600" b="1" i="0" u="none" strike="noStrike" kern="1200" cap="none" spc="0" normalizeH="0" baseline="0" noProof="0" dirty="0">
              <a:ln>
                <a:noFill/>
              </a:ln>
              <a:solidFill>
                <a:srgbClr val="0569B9"/>
              </a:solidFill>
              <a:effectLst/>
              <a:uLnTx/>
              <a:uFillTx/>
              <a:latin typeface="Source Sans Pro"/>
              <a:ea typeface="Source Sans Pro"/>
              <a:cs typeface="Calibri"/>
            </a:endParaRPr>
          </a:p>
        </p:txBody>
      </p:sp>
      <p:graphicFrame>
        <p:nvGraphicFramePr>
          <p:cNvPr id="2" name="Diagram 1">
            <a:extLst>
              <a:ext uri="{FF2B5EF4-FFF2-40B4-BE49-F238E27FC236}">
                <a16:creationId xmlns:a16="http://schemas.microsoft.com/office/drawing/2014/main" id="{4936407E-0C27-8909-E7A2-966795953950}"/>
              </a:ext>
            </a:extLst>
          </p:cNvPr>
          <p:cNvGraphicFramePr/>
          <p:nvPr>
            <p:extLst>
              <p:ext uri="{D42A27DB-BD31-4B8C-83A1-F6EECF244321}">
                <p14:modId xmlns:p14="http://schemas.microsoft.com/office/powerpoint/2010/main" val="4284695988"/>
              </p:ext>
            </p:extLst>
          </p:nvPr>
        </p:nvGraphicFramePr>
        <p:xfrm>
          <a:off x="1712067" y="583660"/>
          <a:ext cx="8560341" cy="57393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21210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E1E13-1BD3-E2AF-507C-9B1F55DBEE13}"/>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60F7EB5-9329-965B-9ABA-873F91CA4541}"/>
              </a:ext>
            </a:extLst>
          </p:cNvPr>
          <p:cNvSpPr>
            <a:spLocks noGrp="1"/>
          </p:cNvSpPr>
          <p:nvPr>
            <p:ph type="sldNum" sz="quarter" idx="4"/>
          </p:nvPr>
        </p:nvSpPr>
        <p:spPr>
          <a:xfrm>
            <a:off x="11466740" y="6511066"/>
            <a:ext cx="290100" cy="191861"/>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DBE135E-2566-4748-853C-8A3B78F0FB00}" type="slidenum">
              <a:rPr kumimoji="0" lang="en-GB" sz="9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20</a:t>
            </a:fld>
            <a:endParaRPr kumimoji="0" lang="en-GB" sz="9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descr="Trinity Career Skills Award Logo">
            <a:extLst>
              <a:ext uri="{FF2B5EF4-FFF2-40B4-BE49-F238E27FC236}">
                <a16:creationId xmlns:a16="http://schemas.microsoft.com/office/drawing/2014/main" id="{08094A41-EFC1-3EDB-2DD0-6B26C62DF616}"/>
              </a:ext>
            </a:extLst>
          </p:cNvPr>
          <p:cNvPicPr>
            <a:picLocks noChangeAspect="1"/>
          </p:cNvPicPr>
          <p:nvPr/>
        </p:nvPicPr>
        <p:blipFill>
          <a:blip r:embed="rId2"/>
          <a:stretch>
            <a:fillRect/>
          </a:stretch>
        </p:blipFill>
        <p:spPr>
          <a:xfrm>
            <a:off x="-2164" y="-432"/>
            <a:ext cx="1916257" cy="1150794"/>
          </a:xfrm>
          <a:prstGeom prst="rect">
            <a:avLst/>
          </a:prstGeom>
        </p:spPr>
      </p:pic>
      <p:cxnSp>
        <p:nvCxnSpPr>
          <p:cNvPr id="10" name="Straight Arrow Connector 9">
            <a:extLst>
              <a:ext uri="{FF2B5EF4-FFF2-40B4-BE49-F238E27FC236}">
                <a16:creationId xmlns:a16="http://schemas.microsoft.com/office/drawing/2014/main" id="{CC020CC8-247F-3635-4356-BFD697BC288C}"/>
              </a:ext>
              <a:ext uri="{C183D7F6-B498-43B3-948B-1728B52AA6E4}">
                <adec:decorative xmlns:adec="http://schemas.microsoft.com/office/drawing/2017/decorative" val="1"/>
              </a:ext>
            </a:extLst>
          </p:cNvPr>
          <p:cNvCxnSpPr/>
          <p:nvPr/>
        </p:nvCxnSpPr>
        <p:spPr>
          <a:xfrm>
            <a:off x="5638800" y="2971800"/>
            <a:ext cx="914400" cy="914400"/>
          </a:xfrm>
          <a:prstGeom prst="straightConnector1">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 Placeholder 1">
            <a:extLst>
              <a:ext uri="{FF2B5EF4-FFF2-40B4-BE49-F238E27FC236}">
                <a16:creationId xmlns:a16="http://schemas.microsoft.com/office/drawing/2014/main" id="{A266E87A-299B-3CD2-E37C-69545406DDD6}"/>
              </a:ext>
            </a:extLst>
          </p:cNvPr>
          <p:cNvSpPr txBox="1">
            <a:spLocks/>
          </p:cNvSpPr>
          <p:nvPr/>
        </p:nvSpPr>
        <p:spPr>
          <a:xfrm>
            <a:off x="2380665" y="331201"/>
            <a:ext cx="8943134" cy="649927"/>
          </a:xfrm>
          <a:prstGeom prst="rect">
            <a:avLst/>
          </a:prstGeom>
        </p:spPr>
        <p:txBody>
          <a:bodyPr vert="horz" lIns="0" tIns="0" rIns="0" bIns="0" rtlCol="0" anchor="t">
            <a:noAutofit/>
          </a:bodyPr>
          <a:lst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r>
              <a:rPr kumimoji="0" lang="en-GB" sz="3600" b="1" i="0" u="none" strike="noStrike" kern="1200" cap="none" spc="0" normalizeH="0" baseline="0" noProof="0" dirty="0">
                <a:ln>
                  <a:noFill/>
                </a:ln>
                <a:solidFill>
                  <a:srgbClr val="0E73B9"/>
                </a:solidFill>
                <a:effectLst/>
                <a:uLnTx/>
                <a:uFillTx/>
                <a:latin typeface="Calibri"/>
                <a:ea typeface="Calibri"/>
                <a:cs typeface="Calibri"/>
              </a:rPr>
              <a:t>Term 1 Skills Workshop Schedule</a:t>
            </a:r>
            <a:endParaRPr kumimoji="0" lang="en-GB" sz="3600" b="1" i="0" u="none" strike="noStrike" kern="1200" cap="none" spc="0" normalizeH="0" baseline="0" noProof="0" dirty="0">
              <a:ln>
                <a:noFill/>
              </a:ln>
              <a:solidFill>
                <a:srgbClr val="000000"/>
              </a:solidFill>
              <a:effectLst/>
              <a:uLnTx/>
              <a:uFillTx/>
              <a:latin typeface="Calibri"/>
              <a:ea typeface="Calibri"/>
              <a:cs typeface="Calibri"/>
            </a:endParaRPr>
          </a:p>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endParaRPr kumimoji="0" lang="en-GB" sz="3600" b="1" i="0" u="none" strike="noStrike" kern="1200" cap="none" spc="0" normalizeH="0" baseline="0" noProof="0" dirty="0">
              <a:ln>
                <a:noFill/>
              </a:ln>
              <a:solidFill>
                <a:srgbClr val="0569B9"/>
              </a:solidFill>
              <a:effectLst/>
              <a:uLnTx/>
              <a:uFillTx/>
              <a:latin typeface="Source Sans Pro"/>
              <a:ea typeface="Source Sans Pro"/>
              <a:cs typeface="Calibri"/>
            </a:endParaRPr>
          </a:p>
        </p:txBody>
      </p:sp>
      <p:sp>
        <p:nvSpPr>
          <p:cNvPr id="9" name="Title 8">
            <a:extLst>
              <a:ext uri="{FF2B5EF4-FFF2-40B4-BE49-F238E27FC236}">
                <a16:creationId xmlns:a16="http://schemas.microsoft.com/office/drawing/2014/main" id="{E0E40629-6750-5CC2-4C51-760D6A09CD98}"/>
              </a:ext>
            </a:extLst>
          </p:cNvPr>
          <p:cNvSpPr>
            <a:spLocks noGrp="1"/>
          </p:cNvSpPr>
          <p:nvPr>
            <p:ph type="title"/>
          </p:nvPr>
        </p:nvSpPr>
        <p:spPr>
          <a:xfrm>
            <a:off x="449845" y="1456757"/>
            <a:ext cx="11653665" cy="502644"/>
          </a:xfrm>
        </p:spPr>
        <p:txBody>
          <a:bodyPr/>
          <a:lstStyle/>
          <a:p>
            <a:r>
              <a:rPr lang="en-IE" sz="1800" b="1" dirty="0">
                <a:solidFill>
                  <a:srgbClr val="00B4AA"/>
                </a:solidFill>
              </a:rPr>
              <a:t>5</a:t>
            </a:r>
            <a:r>
              <a:rPr lang="en-IE" sz="1800" b="1" baseline="30000" dirty="0">
                <a:solidFill>
                  <a:srgbClr val="00B4AA"/>
                </a:solidFill>
              </a:rPr>
              <a:t>th</a:t>
            </a:r>
            <a:r>
              <a:rPr lang="en-IE" sz="1800" b="1" dirty="0">
                <a:solidFill>
                  <a:srgbClr val="00B4AA"/>
                </a:solidFill>
              </a:rPr>
              <a:t> October 5:30 - 6:30pm </a:t>
            </a:r>
            <a:r>
              <a:rPr lang="en-IE" sz="1800" b="1" dirty="0"/>
              <a:t>| Deloitte</a:t>
            </a:r>
            <a:br>
              <a:rPr lang="en-IE" sz="1800" dirty="0"/>
            </a:br>
            <a:r>
              <a:rPr lang="en-IE" sz="1800" b="1" dirty="0">
                <a:solidFill>
                  <a:srgbClr val="00B4AA"/>
                </a:solidFill>
              </a:rPr>
              <a:t>8</a:t>
            </a:r>
            <a:r>
              <a:rPr lang="en-IE" sz="1800" b="1" baseline="30000" dirty="0">
                <a:solidFill>
                  <a:srgbClr val="00B4AA"/>
                </a:solidFill>
              </a:rPr>
              <a:t>st</a:t>
            </a:r>
            <a:r>
              <a:rPr lang="en-IE" sz="1800" b="1" dirty="0">
                <a:solidFill>
                  <a:srgbClr val="00B4AA"/>
                </a:solidFill>
              </a:rPr>
              <a:t> October 5-6 pm </a:t>
            </a:r>
            <a:r>
              <a:rPr lang="en-IE" sz="1800" b="1" dirty="0"/>
              <a:t>|  </a:t>
            </a:r>
            <a:r>
              <a:rPr lang="en-IE" sz="1800" b="1" dirty="0">
                <a:solidFill>
                  <a:schemeClr val="tx2"/>
                </a:solidFill>
              </a:rPr>
              <a:t>Make Your Skills Count  </a:t>
            </a:r>
            <a:r>
              <a:rPr lang="en-IE" sz="1800" b="1" dirty="0"/>
              <a:t>| Trinity Careers Service </a:t>
            </a:r>
            <a:br>
              <a:rPr lang="en-IE" sz="1800" dirty="0"/>
            </a:br>
            <a:r>
              <a:rPr lang="en-IE" sz="1800" b="1" dirty="0">
                <a:solidFill>
                  <a:srgbClr val="00B4AA"/>
                </a:solidFill>
              </a:rPr>
              <a:t>22</a:t>
            </a:r>
            <a:r>
              <a:rPr lang="en-IE" sz="1800" b="1" baseline="30000" dirty="0">
                <a:solidFill>
                  <a:srgbClr val="00B4AA"/>
                </a:solidFill>
              </a:rPr>
              <a:t>nd </a:t>
            </a:r>
            <a:r>
              <a:rPr lang="en-IE" sz="1800" b="1" dirty="0">
                <a:solidFill>
                  <a:srgbClr val="00B4AA"/>
                </a:solidFill>
              </a:rPr>
              <a:t>October</a:t>
            </a:r>
            <a:r>
              <a:rPr lang="en-IE" sz="1800" b="1" baseline="30000" dirty="0">
                <a:solidFill>
                  <a:srgbClr val="00B4AA"/>
                </a:solidFill>
              </a:rPr>
              <a:t> </a:t>
            </a:r>
            <a:r>
              <a:rPr lang="en-IE" sz="1800" b="1" dirty="0">
                <a:solidFill>
                  <a:srgbClr val="00B4AA"/>
                </a:solidFill>
              </a:rPr>
              <a:t>6 – 7 pm </a:t>
            </a:r>
            <a:r>
              <a:rPr lang="en-IE" sz="1800" b="1" dirty="0"/>
              <a:t>| Amazon</a:t>
            </a:r>
            <a:br>
              <a:rPr lang="en-IE" sz="1800" dirty="0"/>
            </a:br>
            <a:r>
              <a:rPr lang="en-IE" sz="1800" b="1" dirty="0">
                <a:solidFill>
                  <a:srgbClr val="00B4AA"/>
                </a:solidFill>
              </a:rPr>
              <a:t>5</a:t>
            </a:r>
            <a:r>
              <a:rPr lang="en-IE" sz="1800" b="1" baseline="30000" dirty="0">
                <a:solidFill>
                  <a:srgbClr val="00B4AA"/>
                </a:solidFill>
              </a:rPr>
              <a:t>th</a:t>
            </a:r>
            <a:r>
              <a:rPr lang="en-IE" sz="1800" b="1" dirty="0">
                <a:solidFill>
                  <a:srgbClr val="00B4AA"/>
                </a:solidFill>
              </a:rPr>
              <a:t> November 6 – 7 pm </a:t>
            </a:r>
            <a:r>
              <a:rPr lang="en-IE" sz="1800" b="1" dirty="0"/>
              <a:t>| Version 1</a:t>
            </a:r>
            <a:br>
              <a:rPr lang="en-IE" sz="1800" b="1" dirty="0">
                <a:ea typeface="Calibri"/>
                <a:cs typeface="Calibri"/>
              </a:rPr>
            </a:br>
            <a:r>
              <a:rPr lang="en-IE" sz="1800" b="1" dirty="0">
                <a:solidFill>
                  <a:srgbClr val="00B4AA"/>
                </a:solidFill>
              </a:rPr>
              <a:t>12th November 6-7 pm </a:t>
            </a:r>
            <a:r>
              <a:rPr lang="en-IE" sz="1800" b="1" dirty="0">
                <a:solidFill>
                  <a:srgbClr val="0569B9"/>
                </a:solidFill>
              </a:rPr>
              <a:t>| Dublin City Council</a:t>
            </a:r>
            <a:br>
              <a:rPr lang="en-IE" sz="1800" b="1" dirty="0">
                <a:solidFill>
                  <a:srgbClr val="0569B9"/>
                </a:solidFill>
                <a:ea typeface="Calibri"/>
                <a:cs typeface="Calibri"/>
              </a:rPr>
            </a:br>
            <a:r>
              <a:rPr lang="en-IE" sz="1800" b="1" dirty="0">
                <a:solidFill>
                  <a:srgbClr val="00B4AA"/>
                </a:solidFill>
              </a:rPr>
              <a:t>18th November 5:30-6:30pm | </a:t>
            </a:r>
            <a:r>
              <a:rPr lang="en-IE" sz="1800" b="1" dirty="0">
                <a:solidFill>
                  <a:srgbClr val="0569B9"/>
                </a:solidFill>
              </a:rPr>
              <a:t>Dublin Simon Community  </a:t>
            </a:r>
            <a:br>
              <a:rPr lang="en-IE" sz="1800" b="1" dirty="0">
                <a:solidFill>
                  <a:srgbClr val="0569B9"/>
                </a:solidFill>
              </a:rPr>
            </a:br>
            <a:r>
              <a:rPr lang="en-IE" sz="1800" b="1" dirty="0">
                <a:solidFill>
                  <a:srgbClr val="00B4AA"/>
                </a:solidFill>
                <a:ea typeface="Calibri"/>
                <a:cs typeface="Calibri"/>
              </a:rPr>
              <a:t>30th November 6-7 pm </a:t>
            </a:r>
            <a:r>
              <a:rPr lang="en-IE" sz="1800" b="1" dirty="0">
                <a:ea typeface="Calibri"/>
                <a:cs typeface="Calibri"/>
              </a:rPr>
              <a:t>| Rehab</a:t>
            </a:r>
            <a:br>
              <a:rPr lang="en-IE" sz="1800" b="1" dirty="0">
                <a:ea typeface="Calibri"/>
                <a:cs typeface="Calibri"/>
              </a:rPr>
            </a:br>
            <a:br>
              <a:rPr lang="en-IE" sz="1800" b="1" dirty="0"/>
            </a:br>
            <a:br>
              <a:rPr lang="en-IE" sz="1800" b="1" dirty="0"/>
            </a:br>
            <a:r>
              <a:rPr lang="en-IE" sz="1800" dirty="0"/>
              <a:t> </a:t>
            </a:r>
            <a:br>
              <a:rPr lang="en-IE" sz="1800" dirty="0"/>
            </a:br>
            <a:endParaRPr lang="en-US" sz="1800" dirty="0">
              <a:ea typeface="Calibri"/>
              <a:cs typeface="Calibri"/>
            </a:endParaRPr>
          </a:p>
        </p:txBody>
      </p:sp>
      <p:pic>
        <p:nvPicPr>
          <p:cNvPr id="3" name="Picture 2" descr="A group of logos on a white background&#10;&#10;AI-generated content may be incorrect.">
            <a:extLst>
              <a:ext uri="{FF2B5EF4-FFF2-40B4-BE49-F238E27FC236}">
                <a16:creationId xmlns:a16="http://schemas.microsoft.com/office/drawing/2014/main" id="{A05CAE71-2253-38EA-20D8-AD8D6178112B}"/>
              </a:ext>
            </a:extLst>
          </p:cNvPr>
          <p:cNvPicPr>
            <a:picLocks noChangeAspect="1"/>
          </p:cNvPicPr>
          <p:nvPr/>
        </p:nvPicPr>
        <p:blipFill>
          <a:blip r:embed="rId3"/>
          <a:srcRect l="5306" t="37448" r="16439" b="21578"/>
          <a:stretch>
            <a:fillRect/>
          </a:stretch>
        </p:blipFill>
        <p:spPr>
          <a:xfrm>
            <a:off x="444791" y="4979133"/>
            <a:ext cx="11336374" cy="1398575"/>
          </a:xfrm>
          <a:prstGeom prst="rect">
            <a:avLst/>
          </a:prstGeom>
        </p:spPr>
      </p:pic>
    </p:spTree>
    <p:extLst>
      <p:ext uri="{BB962C8B-B14F-4D97-AF65-F5344CB8AC3E}">
        <p14:creationId xmlns:p14="http://schemas.microsoft.com/office/powerpoint/2010/main" val="1202333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Arrow Connector 9">
            <a:extLst>
              <a:ext uri="{FF2B5EF4-FFF2-40B4-BE49-F238E27FC236}">
                <a16:creationId xmlns:a16="http://schemas.microsoft.com/office/drawing/2014/main" id="{CA361A59-9046-3095-8CFD-85DBAD69DDD3}"/>
              </a:ext>
              <a:ext uri="{C183D7F6-B498-43B3-948B-1728B52AA6E4}">
                <adec:decorative xmlns:adec="http://schemas.microsoft.com/office/drawing/2017/decorative" val="1"/>
              </a:ext>
            </a:extLst>
          </p:cNvPr>
          <p:cNvCxnSpPr/>
          <p:nvPr/>
        </p:nvCxnSpPr>
        <p:spPr>
          <a:xfrm>
            <a:off x="5638800" y="2971800"/>
            <a:ext cx="914400" cy="914400"/>
          </a:xfrm>
          <a:prstGeom prst="straightConnector1">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D0A6EA56-B425-4F8D-9A0F-974475865C8F}"/>
              </a:ext>
            </a:extLst>
          </p:cNvPr>
          <p:cNvSpPr>
            <a:spLocks noGrp="1"/>
          </p:cNvSpPr>
          <p:nvPr>
            <p:ph type="sldNum" sz="quarter" idx="4"/>
          </p:nvPr>
        </p:nvSpPr>
        <p:spPr>
          <a:xfrm>
            <a:off x="11466740" y="6511066"/>
            <a:ext cx="290100" cy="191861"/>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DBE135E-2566-4748-853C-8A3B78F0FB00}" type="slidenum">
              <a:rPr kumimoji="0" lang="en-GB" sz="9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21</a:t>
            </a:fld>
            <a:endParaRPr kumimoji="0" lang="en-GB" sz="9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 Placeholder 1">
            <a:extLst>
              <a:ext uri="{FF2B5EF4-FFF2-40B4-BE49-F238E27FC236}">
                <a16:creationId xmlns:a16="http://schemas.microsoft.com/office/drawing/2014/main" id="{6692AE57-75D4-6BD6-2E1F-6E9634D57DE4}"/>
              </a:ext>
            </a:extLst>
          </p:cNvPr>
          <p:cNvSpPr txBox="1">
            <a:spLocks/>
          </p:cNvSpPr>
          <p:nvPr/>
        </p:nvSpPr>
        <p:spPr>
          <a:xfrm>
            <a:off x="1921511" y="331201"/>
            <a:ext cx="5596962" cy="649927"/>
          </a:xfrm>
          <a:prstGeom prst="rect">
            <a:avLst/>
          </a:prstGeom>
        </p:spPr>
        <p:txBody>
          <a:bodyPr vert="horz" lIns="0" tIns="0" rIns="0" bIns="0" rtlCol="0" anchor="t">
            <a:noAutofit/>
          </a:bodyPr>
          <a:lst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r>
              <a:rPr kumimoji="0" lang="en-GB" sz="3600" b="1" i="0" u="none" strike="noStrike" kern="1200" cap="none" spc="0" normalizeH="0" baseline="0" noProof="0" dirty="0">
                <a:ln>
                  <a:noFill/>
                </a:ln>
                <a:solidFill>
                  <a:srgbClr val="0E73B9"/>
                </a:solidFill>
                <a:effectLst/>
                <a:uLnTx/>
                <a:uFillTx/>
                <a:latin typeface="Calibri"/>
                <a:ea typeface="Calibri"/>
                <a:cs typeface="Calibri"/>
              </a:rPr>
              <a:t>Registering for the Award</a:t>
            </a:r>
            <a:endParaRPr kumimoji="0" lang="en-GB" sz="3600" b="1" i="0" u="none" strike="noStrike" kern="1200" cap="none" spc="0" normalizeH="0" baseline="0" noProof="0" dirty="0">
              <a:ln>
                <a:noFill/>
              </a:ln>
              <a:solidFill>
                <a:srgbClr val="000000"/>
              </a:solidFill>
              <a:effectLst/>
              <a:uLnTx/>
              <a:uFillTx/>
              <a:latin typeface="Calibri"/>
              <a:ea typeface="Calibri"/>
              <a:cs typeface="Calibri"/>
            </a:endParaRPr>
          </a:p>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endParaRPr kumimoji="0" lang="en-GB" sz="3600" b="1" i="0" u="none" strike="noStrike" kern="1200" cap="none" spc="0" normalizeH="0" baseline="0" noProof="0" dirty="0">
              <a:ln>
                <a:noFill/>
              </a:ln>
              <a:solidFill>
                <a:srgbClr val="0569B9"/>
              </a:solidFill>
              <a:effectLst/>
              <a:uLnTx/>
              <a:uFillTx/>
              <a:latin typeface="Source Sans Pro"/>
              <a:ea typeface="Source Sans Pro"/>
              <a:cs typeface="Calibri"/>
            </a:endParaRPr>
          </a:p>
        </p:txBody>
      </p:sp>
      <p:pic>
        <p:nvPicPr>
          <p:cNvPr id="5" name="Picture 4" descr="A group of people sitting in a room with computers">
            <a:extLst>
              <a:ext uri="{FF2B5EF4-FFF2-40B4-BE49-F238E27FC236}">
                <a16:creationId xmlns:a16="http://schemas.microsoft.com/office/drawing/2014/main" id="{CCD9300D-90E7-3FAE-3CCC-D3C1FA2C4D2F}"/>
              </a:ext>
            </a:extLst>
          </p:cNvPr>
          <p:cNvPicPr>
            <a:picLocks noChangeAspect="1"/>
          </p:cNvPicPr>
          <p:nvPr/>
        </p:nvPicPr>
        <p:blipFill>
          <a:blip r:embed="rId2"/>
          <a:stretch>
            <a:fillRect/>
          </a:stretch>
        </p:blipFill>
        <p:spPr>
          <a:xfrm rot="5400000">
            <a:off x="6825380" y="1039913"/>
            <a:ext cx="5768050" cy="4354974"/>
          </a:xfrm>
          <a:prstGeom prst="rect">
            <a:avLst/>
          </a:prstGeom>
        </p:spPr>
      </p:pic>
      <p:pic>
        <p:nvPicPr>
          <p:cNvPr id="8" name="Picture 7" descr="Trinity Career Skills Award Logo">
            <a:extLst>
              <a:ext uri="{FF2B5EF4-FFF2-40B4-BE49-F238E27FC236}">
                <a16:creationId xmlns:a16="http://schemas.microsoft.com/office/drawing/2014/main" id="{B37D192F-70E3-0ED4-6E2C-2FF3B79182B8}"/>
              </a:ext>
            </a:extLst>
          </p:cNvPr>
          <p:cNvPicPr>
            <a:picLocks noChangeAspect="1"/>
          </p:cNvPicPr>
          <p:nvPr/>
        </p:nvPicPr>
        <p:blipFill>
          <a:blip r:embed="rId3"/>
          <a:stretch>
            <a:fillRect/>
          </a:stretch>
        </p:blipFill>
        <p:spPr>
          <a:xfrm>
            <a:off x="-2164" y="-432"/>
            <a:ext cx="1916257" cy="1150794"/>
          </a:xfrm>
          <a:prstGeom prst="rect">
            <a:avLst/>
          </a:prstGeom>
        </p:spPr>
      </p:pic>
      <p:sp>
        <p:nvSpPr>
          <p:cNvPr id="9" name="Title 8">
            <a:extLst>
              <a:ext uri="{FF2B5EF4-FFF2-40B4-BE49-F238E27FC236}">
                <a16:creationId xmlns:a16="http://schemas.microsoft.com/office/drawing/2014/main" id="{60B5672C-8970-00F0-4904-24A4EE8700C8}"/>
              </a:ext>
            </a:extLst>
          </p:cNvPr>
          <p:cNvSpPr>
            <a:spLocks noGrp="1"/>
          </p:cNvSpPr>
          <p:nvPr>
            <p:ph type="title"/>
          </p:nvPr>
        </p:nvSpPr>
        <p:spPr>
          <a:xfrm>
            <a:off x="253944" y="1814411"/>
            <a:ext cx="6788615" cy="3416350"/>
          </a:xfrm>
        </p:spPr>
        <p:txBody>
          <a:bodyPr/>
          <a:lstStyle/>
          <a:p>
            <a:pPr marL="457200" indent="-457200">
              <a:lnSpc>
                <a:spcPct val="114999"/>
              </a:lnSpc>
              <a:spcBef>
                <a:spcPts val="1417"/>
              </a:spcBef>
              <a:buFont typeface="Arial" panose="020B0604020202020204" pitchFamily="34" charset="0"/>
              <a:buChar char="•"/>
            </a:pPr>
            <a:r>
              <a:rPr lang="en-IE" sz="2800" b="1" dirty="0">
                <a:solidFill>
                  <a:srgbClr val="0569B9"/>
                </a:solidFill>
                <a:ea typeface="Calibri"/>
                <a:cs typeface="Calibri"/>
              </a:rPr>
              <a:t>Any student can register for the Award via </a:t>
            </a:r>
            <a:r>
              <a:rPr lang="en-IE" sz="2800" b="1" dirty="0" err="1">
                <a:solidFill>
                  <a:srgbClr val="0569B9"/>
                </a:solidFill>
                <a:ea typeface="Calibri"/>
                <a:cs typeface="Calibri"/>
              </a:rPr>
              <a:t>MyCareer</a:t>
            </a:r>
            <a:r>
              <a:rPr lang="en-IE" sz="2800" b="1" dirty="0">
                <a:solidFill>
                  <a:srgbClr val="0569B9"/>
                </a:solidFill>
                <a:ea typeface="Calibri"/>
                <a:cs typeface="Calibri"/>
              </a:rPr>
              <a:t> through the Pathway</a:t>
            </a:r>
            <a:endParaRPr lang="en-US" sz="2800" b="1" dirty="0">
              <a:solidFill>
                <a:srgbClr val="0569B9"/>
              </a:solidFill>
              <a:ea typeface="Calibri"/>
              <a:cs typeface="Calibri"/>
            </a:endParaRPr>
          </a:p>
          <a:p>
            <a:pPr marL="457200" indent="-457200">
              <a:lnSpc>
                <a:spcPct val="114999"/>
              </a:lnSpc>
              <a:spcBef>
                <a:spcPts val="1417"/>
              </a:spcBef>
              <a:buFont typeface="Arial" panose="020B0604020202020204" pitchFamily="34" charset="0"/>
              <a:buChar char="•"/>
            </a:pPr>
            <a:r>
              <a:rPr lang="en-IE" sz="2800" b="1" dirty="0">
                <a:ea typeface="Calibri"/>
                <a:cs typeface="Calibri"/>
              </a:rPr>
              <a:t>All activities must be completed before </a:t>
            </a:r>
            <a:r>
              <a:rPr lang="en-IE" sz="2800" b="1" dirty="0">
                <a:solidFill>
                  <a:srgbClr val="FF0000"/>
                </a:solidFill>
                <a:ea typeface="Calibri"/>
                <a:cs typeface="Calibri"/>
              </a:rPr>
              <a:t>March 19</a:t>
            </a:r>
            <a:r>
              <a:rPr lang="en-IE" sz="2800" b="1" baseline="30000" dirty="0">
                <a:solidFill>
                  <a:srgbClr val="FF0000"/>
                </a:solidFill>
                <a:ea typeface="Calibri"/>
                <a:cs typeface="Calibri"/>
              </a:rPr>
              <a:t>th</a:t>
            </a:r>
            <a:r>
              <a:rPr lang="en-IE" sz="2800" b="1" dirty="0">
                <a:solidFill>
                  <a:srgbClr val="FF0000"/>
                </a:solidFill>
                <a:ea typeface="Calibri"/>
                <a:cs typeface="Calibri"/>
              </a:rPr>
              <a:t>, 2027</a:t>
            </a:r>
            <a:endParaRPr lang="en-US" sz="2800" b="1" dirty="0">
              <a:solidFill>
                <a:srgbClr val="FF0000"/>
              </a:solidFill>
              <a:ea typeface="Calibri"/>
              <a:cs typeface="Calibri"/>
            </a:endParaRPr>
          </a:p>
          <a:p>
            <a:pPr marL="457200" indent="-457200">
              <a:lnSpc>
                <a:spcPct val="114999"/>
              </a:lnSpc>
              <a:spcBef>
                <a:spcPts val="1417"/>
              </a:spcBef>
              <a:buFont typeface="Arial" panose="020B0604020202020204" pitchFamily="34" charset="0"/>
              <a:buChar char="•"/>
            </a:pPr>
            <a:r>
              <a:rPr lang="en-IE" sz="2800" b="1" dirty="0">
                <a:solidFill>
                  <a:srgbClr val="0569B9"/>
                </a:solidFill>
                <a:ea typeface="Calibri"/>
                <a:cs typeface="Calibri"/>
              </a:rPr>
              <a:t>Receive your certificate and celebrate your success with us at the end of the Programme</a:t>
            </a:r>
            <a:endParaRPr lang="en-US" sz="2800" b="1" dirty="0">
              <a:solidFill>
                <a:srgbClr val="0569B9"/>
              </a:solidFill>
              <a:ea typeface="Calibri"/>
              <a:cs typeface="Calibri"/>
            </a:endParaRPr>
          </a:p>
          <a:p>
            <a:endParaRPr lang="en-US" dirty="0">
              <a:ea typeface="Calibri"/>
              <a:cs typeface="Calibri"/>
            </a:endParaRPr>
          </a:p>
        </p:txBody>
      </p:sp>
    </p:spTree>
    <p:extLst>
      <p:ext uri="{BB962C8B-B14F-4D97-AF65-F5344CB8AC3E}">
        <p14:creationId xmlns:p14="http://schemas.microsoft.com/office/powerpoint/2010/main" val="2038283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4789F1E-C068-1F3C-F2D3-190AC1C60134}"/>
              </a:ext>
            </a:extLst>
          </p:cNvPr>
          <p:cNvSpPr>
            <a:spLocks noGrp="1"/>
          </p:cNvSpPr>
          <p:nvPr>
            <p:ph type="sldNum" sz="quarter" idx="12"/>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DBE135E-2566-4748-853C-8A3B78F0FB00}" type="slidenum">
              <a:rPr kumimoji="0" lang="en-GB" sz="9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22</a:t>
            </a:fld>
            <a:endParaRPr kumimoji="0" lang="en-GB" sz="900" b="0" i="0" u="none" strike="noStrike" kern="1200" cap="none" spc="0" normalizeH="0" baseline="0" noProof="0">
              <a:ln>
                <a:noFill/>
              </a:ln>
              <a:solidFill>
                <a:prstClr val="white"/>
              </a:solidFill>
              <a:effectLst/>
              <a:uLnTx/>
              <a:uFillTx/>
              <a:latin typeface="Calibri"/>
              <a:ea typeface="+mn-ea"/>
              <a:cs typeface="+mn-cs"/>
            </a:endParaRPr>
          </a:p>
        </p:txBody>
      </p:sp>
      <p:pic>
        <p:nvPicPr>
          <p:cNvPr id="11" name="Picture Placeholder 10" descr="A person standing in front of a group of people&#10;&#10;AI-generated content may be incorrect.">
            <a:extLst>
              <a:ext uri="{FF2B5EF4-FFF2-40B4-BE49-F238E27FC236}">
                <a16:creationId xmlns:a16="http://schemas.microsoft.com/office/drawing/2014/main" id="{37729BC0-0602-DD0B-00FD-A191B966B55D}"/>
              </a:ext>
            </a:extLst>
          </p:cNvPr>
          <p:cNvPicPr>
            <a:picLocks noGrp="1" noChangeAspect="1"/>
          </p:cNvPicPr>
          <p:nvPr>
            <p:ph type="pic" sz="quarter" idx="13"/>
          </p:nvPr>
        </p:nvPicPr>
        <p:blipFill>
          <a:blip r:embed="rId2"/>
          <a:srcRect t="2774" b="2774"/>
          <a:stretch>
            <a:fillRect/>
          </a:stretch>
        </p:blipFill>
        <p:spPr/>
      </p:pic>
      <p:sp>
        <p:nvSpPr>
          <p:cNvPr id="7" name="Text Placeholder 6">
            <a:extLst>
              <a:ext uri="{FF2B5EF4-FFF2-40B4-BE49-F238E27FC236}">
                <a16:creationId xmlns:a16="http://schemas.microsoft.com/office/drawing/2014/main" id="{70EBF02B-F193-B00B-21E9-89943DDE1EE8}"/>
              </a:ext>
            </a:extLst>
          </p:cNvPr>
          <p:cNvSpPr>
            <a:spLocks noGrp="1"/>
          </p:cNvSpPr>
          <p:nvPr>
            <p:ph type="body" sz="quarter" idx="14"/>
          </p:nvPr>
        </p:nvSpPr>
        <p:spPr/>
        <p:txBody>
          <a:bodyPr/>
          <a:lstStyle/>
          <a:p>
            <a:r>
              <a:rPr lang="en-IE" dirty="0"/>
              <a:t>Career Skills Award Ceremony 2026</a:t>
            </a:r>
          </a:p>
        </p:txBody>
      </p:sp>
      <p:sp>
        <p:nvSpPr>
          <p:cNvPr id="9" name="Text Placeholder 8">
            <a:extLst>
              <a:ext uri="{FF2B5EF4-FFF2-40B4-BE49-F238E27FC236}">
                <a16:creationId xmlns:a16="http://schemas.microsoft.com/office/drawing/2014/main" id="{BD7491FF-8857-93D6-3973-AA3D8288D1CA}"/>
              </a:ext>
            </a:extLst>
          </p:cNvPr>
          <p:cNvSpPr>
            <a:spLocks noGrp="1"/>
          </p:cNvSpPr>
          <p:nvPr>
            <p:ph type="body" sz="quarter" idx="16"/>
          </p:nvPr>
        </p:nvSpPr>
        <p:spPr/>
        <p:txBody>
          <a:bodyPr/>
          <a:lstStyle/>
          <a:p>
            <a:r>
              <a:rPr lang="en-IE" dirty="0"/>
              <a:t>Version 1 Prize Winner | CSA Ceremony 2026</a:t>
            </a:r>
          </a:p>
        </p:txBody>
      </p:sp>
      <p:pic>
        <p:nvPicPr>
          <p:cNvPr id="17" name="Picture Placeholder 16" descr="A group of women posing for a photo&#10;&#10;AI-generated content may be incorrect.">
            <a:extLst>
              <a:ext uri="{FF2B5EF4-FFF2-40B4-BE49-F238E27FC236}">
                <a16:creationId xmlns:a16="http://schemas.microsoft.com/office/drawing/2014/main" id="{285AA459-D38D-0D15-5E70-3457971E8BA3}"/>
              </a:ext>
            </a:extLst>
          </p:cNvPr>
          <p:cNvPicPr>
            <a:picLocks noGrp="1" noChangeAspect="1"/>
          </p:cNvPicPr>
          <p:nvPr>
            <p:ph type="pic" sz="quarter" idx="15"/>
          </p:nvPr>
        </p:nvPicPr>
        <p:blipFill>
          <a:blip r:embed="rId3"/>
          <a:srcRect t="2774" b="2774"/>
          <a:stretch>
            <a:fillRect/>
          </a:stretch>
        </p:blipFill>
        <p:spPr/>
      </p:pic>
      <p:pic>
        <p:nvPicPr>
          <p:cNvPr id="18" name="Picture 2" descr="A logo for a career skill award&#10;&#10;AI-generated content may be incorrect.">
            <a:extLst>
              <a:ext uri="{FF2B5EF4-FFF2-40B4-BE49-F238E27FC236}">
                <a16:creationId xmlns:a16="http://schemas.microsoft.com/office/drawing/2014/main" id="{1A9FF38A-E273-CA1D-A5F6-6824D0DDC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6056" y="4965290"/>
            <a:ext cx="2119887" cy="1192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291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EB91C08-D82E-C96E-AC0A-0422363B34D8}"/>
              </a:ext>
            </a:extLst>
          </p:cNvPr>
          <p:cNvSpPr>
            <a:spLocks noGrp="1"/>
          </p:cNvSpPr>
          <p:nvPr>
            <p:ph type="sldNum" sz="quarter" idx="4294967295"/>
          </p:nvPr>
        </p:nvSpPr>
        <p:spPr>
          <a:xfrm>
            <a:off x="11466740" y="6511066"/>
            <a:ext cx="290100" cy="191861"/>
          </a:xfrm>
        </p:spPr>
        <p:txBody>
          <a:bodyPr/>
          <a:lstStyle/>
          <a:p>
            <a:pPr>
              <a:spcAft>
                <a:spcPts val="600"/>
              </a:spcAft>
            </a:pPr>
            <a:fld id="{DDBE135E-2566-4748-853C-8A3B78F0FB00}" type="slidenum">
              <a:rPr lang="en-GB" smtClean="0"/>
              <a:pPr>
                <a:spcAft>
                  <a:spcPts val="600"/>
                </a:spcAft>
              </a:pPr>
              <a:t>23</a:t>
            </a:fld>
            <a:endParaRPr lang="en-GB"/>
          </a:p>
        </p:txBody>
      </p:sp>
      <p:pic>
        <p:nvPicPr>
          <p:cNvPr id="6" name="Picture Placeholder 5" descr="Trinity Career Skills Award Logo">
            <a:extLst>
              <a:ext uri="{FF2B5EF4-FFF2-40B4-BE49-F238E27FC236}">
                <a16:creationId xmlns:a16="http://schemas.microsoft.com/office/drawing/2014/main" id="{ED5CCC7B-A1F6-AAE2-F401-0F181FACE695}"/>
              </a:ext>
            </a:extLst>
          </p:cNvPr>
          <p:cNvPicPr>
            <a:picLocks noGrp="1" noChangeAspect="1"/>
          </p:cNvPicPr>
          <p:nvPr>
            <p:ph type="pic" sz="quarter" idx="13"/>
          </p:nvPr>
        </p:nvPicPr>
        <p:blipFill>
          <a:blip r:embed="rId2"/>
          <a:srcRect/>
          <a:stretch>
            <a:fillRect/>
          </a:stretch>
        </p:blipFill>
        <p:spPr>
          <a:xfrm>
            <a:off x="120196" y="0"/>
            <a:ext cx="12191980" cy="6857999"/>
          </a:xfrm>
          <a:prstGeom prst="rect">
            <a:avLst/>
          </a:prstGeom>
          <a:noFill/>
        </p:spPr>
      </p:pic>
      <p:sp>
        <p:nvSpPr>
          <p:cNvPr id="3" name="Content Placeholder 2">
            <a:extLst>
              <a:ext uri="{FF2B5EF4-FFF2-40B4-BE49-F238E27FC236}">
                <a16:creationId xmlns:a16="http://schemas.microsoft.com/office/drawing/2014/main" id="{A2B870A2-9DC2-586D-86EE-319143DB1CFB}"/>
              </a:ext>
            </a:extLst>
          </p:cNvPr>
          <p:cNvSpPr>
            <a:spLocks noGrp="1"/>
          </p:cNvSpPr>
          <p:nvPr>
            <p:ph type="subTitle" idx="1"/>
          </p:nvPr>
        </p:nvSpPr>
        <p:spPr>
          <a:xfrm>
            <a:off x="4829631" y="5338498"/>
            <a:ext cx="6037006" cy="766354"/>
          </a:xfrm>
        </p:spPr>
        <p:txBody>
          <a:bodyPr>
            <a:noAutofit/>
          </a:bodyPr>
          <a:lstStyle/>
          <a:p>
            <a:pPr>
              <a:lnSpc>
                <a:spcPct val="90000"/>
              </a:lnSpc>
              <a:spcAft>
                <a:spcPts val="600"/>
              </a:spcAft>
            </a:pPr>
            <a:r>
              <a:rPr lang="en-IE" sz="3200" dirty="0">
                <a:solidFill>
                  <a:srgbClr val="001E69"/>
                </a:solidFill>
              </a:rPr>
              <a:t>For any questions about the Award, please contact us via email </a:t>
            </a:r>
            <a:r>
              <a:rPr lang="en-IE" sz="3200" u="sng" dirty="0">
                <a:hlinkClick r:id="rId3"/>
              </a:rPr>
              <a:t>employability@tcd.ie</a:t>
            </a:r>
            <a:r>
              <a:rPr lang="en-IE" sz="3200" dirty="0"/>
              <a:t> </a:t>
            </a:r>
          </a:p>
        </p:txBody>
      </p:sp>
      <p:sp>
        <p:nvSpPr>
          <p:cNvPr id="9" name="Title 8">
            <a:extLst>
              <a:ext uri="{FF2B5EF4-FFF2-40B4-BE49-F238E27FC236}">
                <a16:creationId xmlns:a16="http://schemas.microsoft.com/office/drawing/2014/main" id="{ED45D480-6F18-7018-97A3-D801C185A715}"/>
              </a:ext>
            </a:extLst>
          </p:cNvPr>
          <p:cNvSpPr>
            <a:spLocks noGrp="1"/>
          </p:cNvSpPr>
          <p:nvPr>
            <p:ph type="ctrTitle"/>
          </p:nvPr>
        </p:nvSpPr>
        <p:spPr>
          <a:xfrm>
            <a:off x="479425" y="6858000"/>
            <a:ext cx="10363200" cy="1470025"/>
          </a:xfrm>
        </p:spPr>
        <p:txBody>
          <a:bodyPr vert="horz" lIns="0" tIns="0" rIns="0" bIns="0" rtlCol="0" anchor="t" anchorCtr="0">
            <a:noAutofit/>
          </a:bodyPr>
          <a:lstStyle/>
          <a:p>
            <a:r>
              <a:rPr lang="en-IE" dirty="0"/>
              <a:t>Trinity Career Skills Award</a:t>
            </a:r>
          </a:p>
        </p:txBody>
      </p:sp>
      <p:pic>
        <p:nvPicPr>
          <p:cNvPr id="2" name="Picture 1">
            <a:extLst>
              <a:ext uri="{FF2B5EF4-FFF2-40B4-BE49-F238E27FC236}">
                <a16:creationId xmlns:a16="http://schemas.microsoft.com/office/drawing/2014/main" id="{0FA79686-5103-84E9-5FB4-45366103F0A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005070" y="138"/>
            <a:ext cx="7679961" cy="5119974"/>
          </a:xfrm>
          <a:prstGeom prst="rect">
            <a:avLst/>
          </a:prstGeom>
        </p:spPr>
      </p:pic>
    </p:spTree>
    <p:extLst>
      <p:ext uri="{BB962C8B-B14F-4D97-AF65-F5344CB8AC3E}">
        <p14:creationId xmlns:p14="http://schemas.microsoft.com/office/powerpoint/2010/main" val="3204276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B1C5F-8A2D-4E61-8C64-04A5169390D2}"/>
              </a:ext>
            </a:extLst>
          </p:cNvPr>
          <p:cNvSpPr>
            <a:spLocks noGrp="1"/>
          </p:cNvSpPr>
          <p:nvPr>
            <p:ph type="title"/>
          </p:nvPr>
        </p:nvSpPr>
        <p:spPr/>
        <p:txBody>
          <a:bodyPr/>
          <a:lstStyle/>
          <a:p>
            <a:r>
              <a:rPr lang="en-GB" dirty="0"/>
              <a:t>Summary- Calls to Action</a:t>
            </a:r>
          </a:p>
        </p:txBody>
      </p:sp>
      <p:sp>
        <p:nvSpPr>
          <p:cNvPr id="3" name="Content Placeholder 2">
            <a:extLst>
              <a:ext uri="{FF2B5EF4-FFF2-40B4-BE49-F238E27FC236}">
                <a16:creationId xmlns:a16="http://schemas.microsoft.com/office/drawing/2014/main" id="{830490F0-E18C-4EDA-A228-F15E672CAE7A}"/>
              </a:ext>
            </a:extLst>
          </p:cNvPr>
          <p:cNvSpPr>
            <a:spLocks noGrp="1"/>
          </p:cNvSpPr>
          <p:nvPr>
            <p:ph idx="1"/>
          </p:nvPr>
        </p:nvSpPr>
        <p:spPr>
          <a:xfrm>
            <a:off x="220780" y="1183482"/>
            <a:ext cx="5407024" cy="4313304"/>
          </a:xfrm>
        </p:spPr>
        <p:txBody>
          <a:bodyPr/>
          <a:lstStyle/>
          <a:p>
            <a:pPr lvl="1">
              <a:lnSpc>
                <a:spcPts val="2600"/>
              </a:lnSpc>
            </a:pPr>
            <a:r>
              <a:rPr lang="en-GB" sz="2000" b="1" dirty="0"/>
              <a:t>Log in </a:t>
            </a:r>
            <a:r>
              <a:rPr lang="en-GB" sz="2000" dirty="0"/>
              <a:t>to Trinity Careers Service portal </a:t>
            </a:r>
            <a:r>
              <a:rPr lang="en-GB" sz="2000" b="1" dirty="0" err="1"/>
              <a:t>MyCareer</a:t>
            </a:r>
            <a:r>
              <a:rPr lang="en-GB" sz="2000" dirty="0"/>
              <a:t> (all students)</a:t>
            </a:r>
          </a:p>
          <a:p>
            <a:pPr lvl="1">
              <a:lnSpc>
                <a:spcPts val="2600"/>
              </a:lnSpc>
            </a:pPr>
            <a:r>
              <a:rPr lang="en-GB" sz="2000" dirty="0"/>
              <a:t>Sign in to Trinity Business School </a:t>
            </a:r>
            <a:r>
              <a:rPr lang="en-IE" sz="2000" dirty="0"/>
              <a:t>Postgraduate careers platform</a:t>
            </a:r>
            <a:r>
              <a:rPr lang="en-GB" sz="2000" dirty="0"/>
              <a:t> </a:t>
            </a:r>
            <a:r>
              <a:rPr lang="en-GB" sz="2000" b="1" dirty="0"/>
              <a:t>12Twenty </a:t>
            </a:r>
            <a:r>
              <a:rPr lang="en-GB" sz="2000" dirty="0"/>
              <a:t>(Trinity Business School students only)</a:t>
            </a:r>
          </a:p>
          <a:p>
            <a:pPr lvl="1">
              <a:lnSpc>
                <a:spcPts val="2600"/>
              </a:lnSpc>
            </a:pPr>
            <a:r>
              <a:rPr lang="en-GB" sz="2000" dirty="0"/>
              <a:t>Interested in the Career Skills Award? </a:t>
            </a:r>
            <a:r>
              <a:rPr lang="en-GB" sz="2000" b="1" dirty="0"/>
              <a:t>Register on </a:t>
            </a:r>
            <a:r>
              <a:rPr lang="en-GB" sz="2000" b="1" dirty="0" err="1"/>
              <a:t>MyCareer</a:t>
            </a:r>
            <a:r>
              <a:rPr lang="en-GB" sz="2000" b="1" dirty="0"/>
              <a:t> [Pathways]</a:t>
            </a:r>
          </a:p>
          <a:p>
            <a:pPr lvl="1">
              <a:lnSpc>
                <a:spcPts val="2600"/>
              </a:lnSpc>
            </a:pPr>
            <a:r>
              <a:rPr lang="en-GB" sz="2000" dirty="0"/>
              <a:t>Looking for a job after graduation? </a:t>
            </a:r>
            <a:r>
              <a:rPr lang="en-GB" sz="2000" b="1" dirty="0"/>
              <a:t>Attend an Employer Fair; Book a CV/LinkedIn/ Cover Letter Review</a:t>
            </a:r>
          </a:p>
          <a:p>
            <a:pPr lvl="1">
              <a:lnSpc>
                <a:spcPts val="2600"/>
              </a:lnSpc>
            </a:pPr>
            <a:r>
              <a:rPr lang="en-GB" sz="2000" dirty="0"/>
              <a:t>Interested in growing your network? </a:t>
            </a:r>
            <a:r>
              <a:rPr lang="en-GB" sz="2000" b="1" dirty="0"/>
              <a:t>Join LinkedIn: Alumni Mentoring at Trinity College Dublin </a:t>
            </a:r>
            <a:r>
              <a:rPr lang="en-GB" sz="2000" dirty="0"/>
              <a:t>and attend a Career Inspiration Event</a:t>
            </a:r>
            <a:endParaRPr lang="en-GB" sz="2000" b="1" dirty="0"/>
          </a:p>
        </p:txBody>
      </p:sp>
      <p:sp>
        <p:nvSpPr>
          <p:cNvPr id="7" name="Slide Number Placeholder 6">
            <a:extLst>
              <a:ext uri="{FF2B5EF4-FFF2-40B4-BE49-F238E27FC236}">
                <a16:creationId xmlns:a16="http://schemas.microsoft.com/office/drawing/2014/main" id="{D0A6EA56-B425-4F8D-9A0F-974475865C8F}"/>
              </a:ext>
            </a:extLst>
          </p:cNvPr>
          <p:cNvSpPr>
            <a:spLocks noGrp="1"/>
          </p:cNvSpPr>
          <p:nvPr>
            <p:ph type="sldNum" sz="quarter" idx="4"/>
          </p:nvPr>
        </p:nvSpPr>
        <p:spPr>
          <a:xfrm>
            <a:off x="11466740" y="6511066"/>
            <a:ext cx="290100" cy="191861"/>
          </a:xfrm>
        </p:spPr>
        <p:txBody>
          <a:bodyPr/>
          <a:lstStyle/>
          <a:p>
            <a:fld id="{DDBE135E-2566-4748-853C-8A3B78F0FB00}" type="slidenum">
              <a:rPr lang="en-GB" smtClean="0"/>
              <a:t>24</a:t>
            </a:fld>
            <a:endParaRPr lang="en-GB"/>
          </a:p>
        </p:txBody>
      </p:sp>
      <p:pic>
        <p:nvPicPr>
          <p:cNvPr id="7170" name="Picture 2" descr="Time for action. Stopwatch on white background. Isolated 3D imag stock photo">
            <a:extLst>
              <a:ext uri="{FF2B5EF4-FFF2-40B4-BE49-F238E27FC236}">
                <a16:creationId xmlns:a16="http://schemas.microsoft.com/office/drawing/2014/main" id="{86AC2D00-01E3-67A1-CA66-5084B946DE33}"/>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14268" r="1426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8816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Questions and Comments&#10;&#10;Orlaith Tunney&#10;Trinity Careers Service">
            <a:extLst>
              <a:ext uri="{FF2B5EF4-FFF2-40B4-BE49-F238E27FC236}">
                <a16:creationId xmlns:a16="http://schemas.microsoft.com/office/drawing/2014/main" id="{E7C7AD0C-A0EC-FB1F-17C4-FEF1CF61BCD4}"/>
              </a:ext>
            </a:extLst>
          </p:cNvPr>
          <p:cNvSpPr>
            <a:spLocks noGrp="1"/>
          </p:cNvSpPr>
          <p:nvPr>
            <p:ph type="title"/>
          </p:nvPr>
        </p:nvSpPr>
        <p:spPr/>
        <p:txBody>
          <a:bodyPr/>
          <a:lstStyle/>
          <a:p>
            <a:r>
              <a:rPr lang="en-IE" sz="3200" dirty="0"/>
              <a:t>Questions &amp; Comments</a:t>
            </a:r>
            <a:br>
              <a:rPr lang="en-IE" sz="3200" dirty="0"/>
            </a:br>
            <a:br>
              <a:rPr lang="en-IE" sz="3200" dirty="0"/>
            </a:br>
            <a:br>
              <a:rPr lang="en-IE" sz="3200" dirty="0"/>
            </a:br>
            <a:br>
              <a:rPr lang="en-IE" sz="3200" dirty="0"/>
            </a:br>
            <a:br>
              <a:rPr lang="en-IE" sz="3200" dirty="0"/>
            </a:br>
            <a:br>
              <a:rPr lang="en-IE" sz="3200" dirty="0"/>
            </a:br>
            <a:r>
              <a:rPr lang="en-IE" sz="3200" dirty="0"/>
              <a:t>Sarah Jones</a:t>
            </a:r>
            <a:r>
              <a:rPr lang="en-IE" dirty="0"/>
              <a:t>, Careers Consultant</a:t>
            </a:r>
            <a:br>
              <a:rPr lang="en-IE" dirty="0"/>
            </a:br>
            <a:br>
              <a:rPr lang="en-IE" dirty="0"/>
            </a:br>
            <a:r>
              <a:rPr lang="en-IE" dirty="0"/>
              <a:t>Kate Ivanchenko, Student Employability Officer</a:t>
            </a:r>
            <a:br>
              <a:rPr lang="en-IE" dirty="0"/>
            </a:br>
            <a:br>
              <a:rPr lang="en-IE" dirty="0"/>
            </a:br>
            <a:r>
              <a:rPr lang="en-IE" dirty="0"/>
              <a:t>Trinity Careers Service</a:t>
            </a:r>
            <a:br>
              <a:rPr lang="en-IE" dirty="0"/>
            </a:br>
            <a:endParaRPr lang="en-IE" dirty="0"/>
          </a:p>
        </p:txBody>
      </p:sp>
      <p:sp>
        <p:nvSpPr>
          <p:cNvPr id="4" name="Slide Number Placeholder 3">
            <a:extLst>
              <a:ext uri="{FF2B5EF4-FFF2-40B4-BE49-F238E27FC236}">
                <a16:creationId xmlns:a16="http://schemas.microsoft.com/office/drawing/2014/main" id="{78AAC90E-42A4-656F-BC57-89524C6D6EE3}"/>
              </a:ext>
            </a:extLst>
          </p:cNvPr>
          <p:cNvSpPr>
            <a:spLocks noGrp="1"/>
          </p:cNvSpPr>
          <p:nvPr>
            <p:ph type="sldNum" sz="quarter" idx="4"/>
          </p:nvPr>
        </p:nvSpPr>
        <p:spPr/>
        <p:txBody>
          <a:bodyPr/>
          <a:lstStyle/>
          <a:p>
            <a:fld id="{DDBE135E-2566-4748-853C-8A3B78F0FB00}" type="slidenum">
              <a:rPr lang="en-GB" smtClean="0"/>
              <a:pPr/>
              <a:t>25</a:t>
            </a:fld>
            <a:endParaRPr lang="en-GB" dirty="0"/>
          </a:p>
        </p:txBody>
      </p:sp>
      <p:pic>
        <p:nvPicPr>
          <p:cNvPr id="6146" name="Picture 2" descr="Lightbulb Moment stock photo">
            <a:extLst>
              <a:ext uri="{FF2B5EF4-FFF2-40B4-BE49-F238E27FC236}">
                <a16:creationId xmlns:a16="http://schemas.microsoft.com/office/drawing/2014/main" id="{781CF0D0-BD7B-E61E-EAE6-C68A7C0D8922}"/>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18410" r="1841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123753"/>
      </p:ext>
    </p:extLst>
  </p:cSld>
  <p:clrMapOvr>
    <a:masterClrMapping/>
  </p:clrMapOvr>
</p:sld>
</file>

<file path=ppt/theme/theme1.xml><?xml version="1.0" encoding="utf-8"?>
<a:theme xmlns:a="http://schemas.openxmlformats.org/drawingml/2006/main" name="TCD">
  <a:themeElements>
    <a:clrScheme name="TCD">
      <a:dk1>
        <a:srgbClr val="0569B9"/>
      </a:dk1>
      <a:lt1>
        <a:sysClr val="window" lastClr="FFFFFF"/>
      </a:lt1>
      <a:dk2>
        <a:srgbClr val="50555A"/>
      </a:dk2>
      <a:lt2>
        <a:srgbClr val="FFFFFF"/>
      </a:lt2>
      <a:accent1>
        <a:srgbClr val="0569B9"/>
      </a:accent1>
      <a:accent2>
        <a:srgbClr val="00AACD"/>
      </a:accent2>
      <a:accent3>
        <a:srgbClr val="00B4AA"/>
      </a:accent3>
      <a:accent4>
        <a:srgbClr val="32D732"/>
      </a:accent4>
      <a:accent5>
        <a:srgbClr val="FF641E"/>
      </a:accent5>
      <a:accent6>
        <a:srgbClr val="823278"/>
      </a:accent6>
      <a:hlink>
        <a:srgbClr val="0569B9"/>
      </a:hlink>
      <a:folHlink>
        <a:srgbClr val="0569B9"/>
      </a:folHlink>
    </a:clrScheme>
    <a:fontScheme name="TCD">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defRPr sz="900" dirty="0" smtClean="0"/>
        </a:defPPr>
      </a:lstStyle>
    </a:txDef>
  </a:objectDefaults>
  <a:extraClrSchemeLst/>
  <a:custClrLst>
    <a:custClr name="0569B9">
      <a:srgbClr val="0569B9"/>
    </a:custClr>
    <a:custClr name="00AACD">
      <a:srgbClr val="00AACD"/>
    </a:custClr>
    <a:custClr name="50555A">
      <a:srgbClr val="50555A"/>
    </a:custClr>
    <a:custClr name="00B4AA">
      <a:srgbClr val="00B4AA"/>
    </a:custClr>
    <a:custClr name="32D732">
      <a:srgbClr val="32D732"/>
    </a:custClr>
    <a:custClr name="96D700">
      <a:srgbClr val="96D700"/>
    </a:custClr>
    <a:custClr name="D2E100">
      <a:srgbClr val="D2E100"/>
    </a:custClr>
    <a:custClr name="FFD200">
      <a:srgbClr val="FFD200"/>
    </a:custClr>
    <a:custClr name="C8AA78">
      <a:srgbClr val="C8AA78"/>
    </a:custClr>
    <a:custClr name="FF641E">
      <a:srgbClr val="FF641E"/>
    </a:custClr>
    <a:custClr name="DC281E">
      <a:srgbClr val="DC281E"/>
    </a:custClr>
    <a:custClr name="823278">
      <a:srgbClr val="823278"/>
    </a:custClr>
    <a:custClr name="001E69">
      <a:srgbClr val="001E69"/>
    </a:custClr>
  </a:custClrLst>
  <a:extLst>
    <a:ext uri="{05A4C25C-085E-4340-85A3-A5531E510DB2}">
      <thm15:themeFamily xmlns:thm15="http://schemas.microsoft.com/office/thememl/2012/main" name="TCD PowerPoint Template.potx" id="{3FD4EF08-68AF-4013-B6EE-8C410FDC55A0}" vid="{3B775C0D-229C-45E1-96B9-EF40D71C82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42a6f34-b52b-420c-b31d-0e23fb5a5ad2" xsi:nil="true"/>
    <date xmlns="ec09a455-92aa-4019-9091-00fc3284d54c" xsi:nil="true"/>
    <lcf76f155ced4ddcb4097134ff3c332f xmlns="ec09a455-92aa-4019-9091-00fc3284d54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35EF93A2D7B145B354CD31AD56010F" ma:contentTypeVersion="22" ma:contentTypeDescription="Create a new document." ma:contentTypeScope="" ma:versionID="ada165445a889b91d9350622a0d41e48">
  <xsd:schema xmlns:xsd="http://www.w3.org/2001/XMLSchema" xmlns:xs="http://www.w3.org/2001/XMLSchema" xmlns:p="http://schemas.microsoft.com/office/2006/metadata/properties" xmlns:ns2="ec09a455-92aa-4019-9091-00fc3284d54c" xmlns:ns3="542a6f34-b52b-420c-b31d-0e23fb5a5ad2" targetNamespace="http://schemas.microsoft.com/office/2006/metadata/properties" ma:root="true" ma:fieldsID="5fef5890314a9435f38a3c5ad77abdd2" ns2:_="" ns3:_="">
    <xsd:import namespace="ec09a455-92aa-4019-9091-00fc3284d54c"/>
    <xsd:import namespace="542a6f34-b52b-420c-b31d-0e23fb5a5ad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Location" minOccurs="0"/>
                <xsd:element ref="ns2:lcf76f155ced4ddcb4097134ff3c332f" minOccurs="0"/>
                <xsd:element ref="ns3:TaxCatchAll" minOccurs="0"/>
                <xsd:element ref="ns2:date"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09a455-92aa-4019-9091-00fc3284d5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d9b36d8-e8b0-4d46-88aa-db730269cdbe" ma:termSetId="09814cd3-568e-fe90-9814-8d621ff8fb84" ma:anchorId="fba54fb3-c3e1-fe81-a776-ca4b69148c4d" ma:open="true" ma:isKeyword="false">
      <xsd:complexType>
        <xsd:sequence>
          <xsd:element ref="pc:Terms" minOccurs="0" maxOccurs="1"/>
        </xsd:sequence>
      </xsd:complexType>
    </xsd:element>
    <xsd:element name="date" ma:index="24" nillable="true" ma:displayName="date" ma:format="DateOnly" ma:internalName="date">
      <xsd:simpleType>
        <xsd:restriction base="dms:DateTim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2a6f34-b52b-420c-b31d-0e23fb5a5ad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a14ad08-c199-428f-849f-42345190c442}" ma:internalName="TaxCatchAll" ma:showField="CatchAllData" ma:web="542a6f34-b52b-420c-b31d-0e23fb5a5a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B0AA83-E209-4B4D-AE71-413388D3AC57}">
  <ds:schemaRefs>
    <ds:schemaRef ds:uri="http://schemas.microsoft.com/sharepoint/v3/contenttype/forms"/>
  </ds:schemaRefs>
</ds:datastoreItem>
</file>

<file path=customXml/itemProps2.xml><?xml version="1.0" encoding="utf-8"?>
<ds:datastoreItem xmlns:ds="http://schemas.openxmlformats.org/officeDocument/2006/customXml" ds:itemID="{E51F719A-DB93-4040-931A-B2DD4716B067}">
  <ds:schemaRefs>
    <ds:schemaRef ds:uri="http://purl.org/dc/dcmitype/"/>
    <ds:schemaRef ds:uri="542a6f34-b52b-420c-b31d-0e23fb5a5ad2"/>
    <ds:schemaRef ds:uri="http://purl.org/dc/terms/"/>
    <ds:schemaRef ds:uri="ec09a455-92aa-4019-9091-00fc3284d54c"/>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s>
</ds:datastoreItem>
</file>

<file path=customXml/itemProps3.xml><?xml version="1.0" encoding="utf-8"?>
<ds:datastoreItem xmlns:ds="http://schemas.openxmlformats.org/officeDocument/2006/customXml" ds:itemID="{0B875646-C8CD-48C4-A781-D7969F49B1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09a455-92aa-4019-9091-00fc3284d54c"/>
    <ds:schemaRef ds:uri="542a6f34-b52b-420c-b31d-0e23fb5a5a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TCD</Template>
  <TotalTime>3331</TotalTime>
  <Words>1249</Words>
  <Application>Microsoft Office PowerPoint</Application>
  <PresentationFormat>Widescreen</PresentationFormat>
  <Paragraphs>223</Paragraphs>
  <Slides>25</Slides>
  <Notes>17</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TCD</vt:lpstr>
      <vt:lpstr>Postgraduate Student Orientation 2026 Your Career</vt:lpstr>
      <vt:lpstr>Agenda</vt:lpstr>
      <vt:lpstr>Two Careers Services at Trinity </vt:lpstr>
      <vt:lpstr>The Careers &amp; Community Team </vt:lpstr>
      <vt:lpstr>Trinity Business School Careers &amp; Community Team  </vt:lpstr>
      <vt:lpstr>Meet the Careers Team</vt:lpstr>
      <vt:lpstr>Balance career &amp; life Consider the career- life balance that works  for you and know  your rights</vt:lpstr>
      <vt:lpstr>http://mycareerconnect.tcd.ie </vt:lpstr>
      <vt:lpstr>Career Services at Trinity College Dublin</vt:lpstr>
      <vt:lpstr>Supports with job applications and interview technique</vt:lpstr>
      <vt:lpstr>Trinity Careers Fairs</vt:lpstr>
      <vt:lpstr>Join LinkedIn Group: Alumni Mentoring at Trinity College Dublin</vt:lpstr>
      <vt:lpstr>International Students</vt:lpstr>
      <vt:lpstr>5 and 10 ECTS Accredited Modules for PhD Students</vt:lpstr>
      <vt:lpstr>Trinity Career Skills Award</vt:lpstr>
      <vt:lpstr>Gain industry insights  and connect with employers and organisations across different sectors.  </vt:lpstr>
      <vt:lpstr>Award Components</vt:lpstr>
      <vt:lpstr>PowerPoint Presentation</vt:lpstr>
      <vt:lpstr>PowerPoint Presentation</vt:lpstr>
      <vt:lpstr>5th October 5:30 - 6:30pm | Deloitte 8st October 5-6 pm |  Make Your Skills Count  | Trinity Careers Service  22nd October 6 – 7 pm | Amazon 5th November 6 – 7 pm | Version 1 12th November 6-7 pm | Dublin City Council 18th November 5:30-6:30pm | Dublin Simon Community   30th November 6-7 pm | Rehab     </vt:lpstr>
      <vt:lpstr>Any student can register for the Award via MyCareer through the Pathway All activities must be completed before March 19th, 2027 Receive your certificate and celebrate your success with us at the end of the Programme </vt:lpstr>
      <vt:lpstr>PowerPoint Presentation</vt:lpstr>
      <vt:lpstr>Trinity Career Skills Award</vt:lpstr>
      <vt:lpstr>Summary- Calls to Action</vt:lpstr>
      <vt:lpstr>Questions &amp; Comments      Sarah Jones, Careers Consultant  Kate Ivanchenko, Student Employability Officer  Trinity Careers Service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 consectetuer adipiscing</dc:title>
  <dc:creator>keith@detail.ie</dc:creator>
  <cp:lastModifiedBy>Kate Ivanchenko</cp:lastModifiedBy>
  <cp:revision>275</cp:revision>
  <dcterms:created xsi:type="dcterms:W3CDTF">2021-05-20T08:55:03Z</dcterms:created>
  <dcterms:modified xsi:type="dcterms:W3CDTF">2026-09-08T11:10:02Z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0x0101000D35EF93A2D7B145B354CD31AD56010F</vt:lpwstr>
  </property>
  <property fmtid="{D5CDD505-2E9C-101B-9397-08002B2CF9AE}" pid="3" name="MediaServiceImageTags">
    <vt:lpwstr/>
  </property>
</Properties>
</file>